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2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19-Mar-21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List_of_Marvel_Cinematic_Universe_films#The_Infinity_Sag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mdbapi.com/apikey.asp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a project, you want </a:t>
            </a:r>
            <a:r>
              <a:rPr lang="en-US" dirty="0" smtClean="0"/>
              <a:t>to collect data from </a:t>
            </a:r>
            <a:r>
              <a:rPr lang="en-US" i="1" dirty="0"/>
              <a:t>The Open Movie Database</a:t>
            </a:r>
            <a:r>
              <a:rPr lang="en-US" dirty="0" smtClean="0"/>
              <a:t> (</a:t>
            </a:r>
            <a:r>
              <a:rPr lang="en-US" dirty="0" err="1" smtClean="0"/>
              <a:t>OMDb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about all </a:t>
            </a:r>
            <a:r>
              <a:rPr lang="en-US" dirty="0" smtClean="0"/>
              <a:t>movies </a:t>
            </a:r>
            <a:r>
              <a:rPr lang="en-US" dirty="0" smtClean="0"/>
              <a:t>of the first 2 phases of Marvel’s </a:t>
            </a:r>
            <a:r>
              <a:rPr lang="en-US" dirty="0" smtClean="0"/>
              <a:t>Infinity Saga (</a:t>
            </a:r>
            <a:r>
              <a:rPr lang="en-US" dirty="0"/>
              <a:t>see complete list of titles here: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en.wikipedia.org/wiki/List_of_Marvel_Cinematic_Universe_films#The_Infinity_Saga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create an </a:t>
            </a:r>
            <a:r>
              <a:rPr lang="en-US" dirty="0" err="1" smtClean="0"/>
              <a:t>infographic</a:t>
            </a:r>
            <a:r>
              <a:rPr lang="en-US" dirty="0" smtClean="0"/>
              <a:t> that </a:t>
            </a:r>
            <a:r>
              <a:rPr lang="en-US" dirty="0" smtClean="0"/>
              <a:t>shows:</a:t>
            </a:r>
            <a:endParaRPr lang="en-US" dirty="0" smtClean="0"/>
          </a:p>
          <a:p>
            <a:pPr lvl="2"/>
            <a:r>
              <a:rPr lang="en-US" dirty="0" smtClean="0"/>
              <a:t>the tile and genres of all movies</a:t>
            </a:r>
            <a:endParaRPr lang="en-US" dirty="0" smtClean="0"/>
          </a:p>
          <a:p>
            <a:pPr lvl="2"/>
            <a:r>
              <a:rPr lang="en-US" dirty="0" smtClean="0"/>
              <a:t>for each movie visualize if </a:t>
            </a:r>
            <a:r>
              <a:rPr lang="en-US" dirty="0" smtClean="0"/>
              <a:t>Gwyneth </a:t>
            </a:r>
            <a:r>
              <a:rPr lang="en-US" dirty="0" err="1" smtClean="0"/>
              <a:t>Paltrow</a:t>
            </a:r>
            <a:r>
              <a:rPr lang="en-US" dirty="0" smtClean="0"/>
              <a:t> is acting in it</a:t>
            </a:r>
            <a:endParaRPr lang="en-US" dirty="0" smtClean="0"/>
          </a:p>
          <a:p>
            <a:pPr lvl="2"/>
            <a:r>
              <a:rPr lang="en-US" dirty="0" smtClean="0"/>
              <a:t>count and visualize how </a:t>
            </a:r>
            <a:r>
              <a:rPr lang="en-US" dirty="0"/>
              <a:t>many time Scarlett Johansson and </a:t>
            </a:r>
            <a:r>
              <a:rPr lang="en-US" dirty="0" smtClean="0"/>
              <a:t>Chris </a:t>
            </a:r>
            <a:r>
              <a:rPr lang="en-US" dirty="0" err="1" smtClean="0"/>
              <a:t>Hemsworth</a:t>
            </a:r>
            <a:r>
              <a:rPr lang="en-US" dirty="0" smtClean="0"/>
              <a:t> are acting in all the movies, using a simplified word-cloud</a:t>
            </a:r>
            <a:endParaRPr lang="en-US" dirty="0" smtClean="0"/>
          </a:p>
          <a:p>
            <a:pPr lvl="2"/>
            <a:r>
              <a:rPr lang="en-US" dirty="0" smtClean="0"/>
              <a:t>calculate and show the average rating of all movies;</a:t>
            </a:r>
            <a:br>
              <a:rPr lang="en-US" dirty="0" smtClean="0"/>
            </a:br>
            <a:r>
              <a:rPr lang="en-US" dirty="0" smtClean="0"/>
              <a:t>if the average is high enough, show a different color to signal that it is a high average rating…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191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Get an API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need to get an API key from </a:t>
            </a:r>
            <a:r>
              <a:rPr lang="en-US" dirty="0" err="1" smtClean="0"/>
              <a:t>OMDb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Open: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www.omdbapi.com/apikey.aspx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Then</a:t>
            </a:r>
            <a:r>
              <a:rPr lang="en-US" dirty="0"/>
              <a:t>: select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b="1" dirty="0" smtClean="0"/>
              <a:t>Account Type -&gt; FREE</a:t>
            </a:r>
            <a:r>
              <a:rPr lang="en-US" b="1" dirty="0"/>
              <a:t>! (1,000 daily limit</a:t>
            </a:r>
            <a:r>
              <a:rPr lang="en-US" b="1" dirty="0" smtClean="0"/>
              <a:t>)</a:t>
            </a:r>
          </a:p>
          <a:p>
            <a:pPr lvl="1"/>
            <a:endParaRPr lang="en-US" b="1" dirty="0"/>
          </a:p>
          <a:p>
            <a:r>
              <a:rPr lang="en-US" dirty="0" smtClean="0"/>
              <a:t>Write down your API key</a:t>
            </a:r>
          </a:p>
          <a:p>
            <a:pPr marL="0" indent="0">
              <a:buNone/>
            </a:pPr>
            <a:r>
              <a:rPr lang="en-US" sz="2400" dirty="0" smtClean="0"/>
              <a:t>(for example, my API </a:t>
            </a:r>
            <a:r>
              <a:rPr lang="en-US" sz="2400" dirty="0"/>
              <a:t>key is </a:t>
            </a:r>
            <a:r>
              <a:rPr lang="en-US" sz="2400" dirty="0" smtClean="0"/>
              <a:t>4b7910a5)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58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Test these 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Find a movie by title: “</a:t>
            </a:r>
            <a:r>
              <a:rPr lang="en-US" sz="2800" dirty="0" err="1" smtClean="0"/>
              <a:t>armageddon</a:t>
            </a:r>
            <a:r>
              <a:rPr lang="en-US" sz="2800" dirty="0" smtClean="0"/>
              <a:t>”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1800" dirty="0"/>
              <a:t>http://www.omdbapi.com/?</a:t>
            </a:r>
            <a:r>
              <a:rPr lang="en-US" sz="1800" dirty="0" smtClean="0"/>
              <a:t>t=</a:t>
            </a:r>
            <a:r>
              <a:rPr lang="en-US" sz="1800" dirty="0" smtClean="0">
                <a:solidFill>
                  <a:srgbClr val="FF0000"/>
                </a:solidFill>
              </a:rPr>
              <a:t>armageddon</a:t>
            </a:r>
            <a:r>
              <a:rPr lang="en-US" sz="1800" dirty="0" smtClean="0"/>
              <a:t>&amp;apikey=</a:t>
            </a:r>
            <a:r>
              <a:rPr lang="en-US" sz="1800" b="1" dirty="0" smtClean="0">
                <a:solidFill>
                  <a:schemeClr val="accent1"/>
                </a:solidFill>
              </a:rPr>
              <a:t>4b7910a5</a:t>
            </a:r>
          </a:p>
          <a:p>
            <a:r>
              <a:rPr lang="en-US" sz="2800" dirty="0" smtClean="0"/>
              <a:t>But… use </a:t>
            </a:r>
            <a:r>
              <a:rPr lang="en-US" sz="2800" b="1" dirty="0" smtClean="0"/>
              <a:t>your API key</a:t>
            </a:r>
            <a:r>
              <a:rPr lang="en-US" sz="2800" dirty="0" smtClean="0"/>
              <a:t>!!</a:t>
            </a:r>
          </a:p>
          <a:p>
            <a:endParaRPr lang="en-US" sz="2800" dirty="0" smtClean="0"/>
          </a:p>
          <a:p>
            <a:r>
              <a:rPr lang="en-US" sz="2800" dirty="0" smtClean="0"/>
              <a:t>Find </a:t>
            </a:r>
            <a:r>
              <a:rPr lang="en-US" sz="2800" dirty="0"/>
              <a:t>a movie by title: </a:t>
            </a:r>
            <a:r>
              <a:rPr lang="en-US" sz="2800" dirty="0" smtClean="0"/>
              <a:t>“guardian of </a:t>
            </a:r>
            <a:r>
              <a:rPr lang="en-US" sz="2800" dirty="0"/>
              <a:t>the galaxy”</a:t>
            </a:r>
            <a:br>
              <a:rPr lang="en-US" sz="2800" dirty="0"/>
            </a:br>
            <a:r>
              <a:rPr lang="en-US" sz="1800" dirty="0"/>
              <a:t>http://www.omdbapi.com/?</a:t>
            </a:r>
            <a:r>
              <a:rPr lang="en-US" sz="1800" dirty="0" smtClean="0"/>
              <a:t>t=</a:t>
            </a:r>
            <a:r>
              <a:rPr lang="en-US" sz="1800" dirty="0" smtClean="0">
                <a:solidFill>
                  <a:srgbClr val="FF0000"/>
                </a:solidFill>
              </a:rPr>
              <a:t>guardians%20of%20the%20galaxy</a:t>
            </a:r>
            <a:r>
              <a:rPr lang="en-US" sz="1800" dirty="0" smtClean="0"/>
              <a:t>&amp;apikey=</a:t>
            </a:r>
            <a:r>
              <a:rPr lang="en-US" sz="1800" b="1" dirty="0" smtClean="0">
                <a:solidFill>
                  <a:schemeClr val="accent1"/>
                </a:solidFill>
              </a:rPr>
              <a:t>4b7910a5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r>
              <a:rPr lang="en-US" sz="2800" dirty="0" smtClean="0"/>
              <a:t>Remember to use %20 instead of spaces</a:t>
            </a:r>
          </a:p>
          <a:p>
            <a:endParaRPr lang="en-US" sz="2800" dirty="0"/>
          </a:p>
          <a:p>
            <a:r>
              <a:rPr lang="en-US" sz="2800" dirty="0" smtClean="0"/>
              <a:t>By title </a:t>
            </a:r>
            <a:r>
              <a:rPr lang="en-US" sz="2800" dirty="0"/>
              <a:t>and with full plot: </a:t>
            </a:r>
            <a:br>
              <a:rPr lang="en-US" sz="2800" dirty="0"/>
            </a:br>
            <a:r>
              <a:rPr lang="en-US" sz="2200" dirty="0"/>
              <a:t>http://www.omdbapi.com/?t=</a:t>
            </a:r>
            <a:r>
              <a:rPr lang="en-US" sz="2200" dirty="0">
                <a:solidFill>
                  <a:srgbClr val="FF0000"/>
                </a:solidFill>
              </a:rPr>
              <a:t>armageddon</a:t>
            </a:r>
            <a:r>
              <a:rPr lang="en-US" sz="2200" dirty="0"/>
              <a:t>&amp;plot=</a:t>
            </a:r>
            <a:r>
              <a:rPr lang="en-US" sz="2200" dirty="0">
                <a:solidFill>
                  <a:srgbClr val="00B050"/>
                </a:solidFill>
              </a:rPr>
              <a:t>full</a:t>
            </a:r>
            <a:r>
              <a:rPr lang="en-US" sz="2200" dirty="0"/>
              <a:t>&amp;apikey=</a:t>
            </a:r>
            <a:r>
              <a:rPr lang="en-US" sz="2200" b="1" dirty="0">
                <a:solidFill>
                  <a:schemeClr val="accent1"/>
                </a:solidFill>
              </a:rPr>
              <a:t>4b7910a5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 smtClean="0"/>
          </a:p>
          <a:p>
            <a:endParaRPr lang="en-US" sz="1800" dirty="0" smtClean="0"/>
          </a:p>
          <a:p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5943600"/>
            <a:ext cx="4114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answers are in JSON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3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Run the first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Python program uses </a:t>
            </a:r>
            <a:r>
              <a:rPr lang="en-US" dirty="0" err="1" smtClean="0"/>
              <a:t>OMDb’s</a:t>
            </a:r>
            <a:r>
              <a:rPr lang="en-US" dirty="0" smtClean="0"/>
              <a:t> API to download information about movies</a:t>
            </a:r>
          </a:p>
          <a:p>
            <a:r>
              <a:rPr lang="en-US" dirty="0" smtClean="0"/>
              <a:t>It converts the information from JSON format to a Python dictionary,</a:t>
            </a:r>
          </a:p>
          <a:p>
            <a:r>
              <a:rPr lang="en-US" dirty="0" smtClean="0"/>
              <a:t>then it saves some of the information to a CSV file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904875" y="4800600"/>
            <a:ext cx="7248525" cy="1713131"/>
            <a:chOff x="904875" y="4800600"/>
            <a:chExt cx="7248525" cy="1713131"/>
          </a:xfrm>
        </p:grpSpPr>
        <p:sp>
          <p:nvSpPr>
            <p:cNvPr id="5" name="Cloud 4"/>
            <p:cNvSpPr/>
            <p:nvPr/>
          </p:nvSpPr>
          <p:spPr>
            <a:xfrm>
              <a:off x="904875" y="4876800"/>
              <a:ext cx="1447800" cy="990600"/>
            </a:xfrm>
            <a:prstGeom prst="clou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OMDb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API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571875" y="4800600"/>
              <a:ext cx="1981200" cy="106680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First program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6" idx="1"/>
              <a:endCxn id="5" idx="0"/>
            </p:cNvCxnSpPr>
            <p:nvPr/>
          </p:nvCxnSpPr>
          <p:spPr>
            <a:xfrm flipH="1">
              <a:off x="2351469" y="5334000"/>
              <a:ext cx="1220406" cy="381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581275" y="5029200"/>
              <a:ext cx="7168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1. ask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114550" y="5638800"/>
              <a:ext cx="1457325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971675" y="5726668"/>
              <a:ext cx="1712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2. get JSON data</a:t>
              </a:r>
              <a:endParaRPr lang="en-US" dirty="0"/>
            </a:p>
          </p:txBody>
        </p:sp>
        <p:cxnSp>
          <p:nvCxnSpPr>
            <p:cNvPr id="14" name="Straight Arrow Connector 13"/>
            <p:cNvCxnSpPr>
              <a:stCxn id="6" idx="3"/>
              <a:endCxn id="21" idx="2"/>
            </p:cNvCxnSpPr>
            <p:nvPr/>
          </p:nvCxnSpPr>
          <p:spPr>
            <a:xfrm>
              <a:off x="5553075" y="5334000"/>
              <a:ext cx="1533525" cy="6453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Flowchart: Magnetic Disk 20"/>
            <p:cNvSpPr/>
            <p:nvPr/>
          </p:nvSpPr>
          <p:spPr>
            <a:xfrm>
              <a:off x="7086600" y="4995565"/>
              <a:ext cx="1066800" cy="805934"/>
            </a:xfrm>
            <a:prstGeom prst="flowChartMagneticDisk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data.CSV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52875" y="5867400"/>
              <a:ext cx="170912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3. convert JSON </a:t>
              </a:r>
              <a:br>
                <a:rPr lang="en-US" dirty="0" smtClean="0"/>
              </a:br>
              <a:r>
                <a:rPr lang="en-US" dirty="0" smtClean="0"/>
                <a:t>to dictionary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61405" y="5046107"/>
              <a:ext cx="826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4. save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69976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Run the second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Python program uses the CSV file and the </a:t>
            </a:r>
            <a:r>
              <a:rPr lang="en-US" dirty="0" err="1" smtClean="0"/>
              <a:t>medialib</a:t>
            </a:r>
            <a:r>
              <a:rPr lang="en-US" dirty="0" smtClean="0"/>
              <a:t> to</a:t>
            </a:r>
          </a:p>
          <a:p>
            <a:r>
              <a:rPr lang="en-US" dirty="0" smtClean="0"/>
              <a:t>calculate some statistics on the movie data</a:t>
            </a:r>
          </a:p>
          <a:p>
            <a:r>
              <a:rPr lang="en-US" dirty="0" smtClean="0"/>
              <a:t>then it draws an </a:t>
            </a:r>
            <a:r>
              <a:rPr lang="en-US" dirty="0" err="1" smtClean="0"/>
              <a:t>infographic</a:t>
            </a:r>
            <a:r>
              <a:rPr lang="en-US" dirty="0" smtClean="0"/>
              <a:t> based on the data and the statistics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533774" y="4800600"/>
            <a:ext cx="1981200" cy="10668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 Program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30" idx="4"/>
            <a:endCxn id="17" idx="1"/>
          </p:cNvCxnSpPr>
          <p:nvPr/>
        </p:nvCxnSpPr>
        <p:spPr>
          <a:xfrm>
            <a:off x="2119312" y="5334000"/>
            <a:ext cx="141446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23771" y="4953000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smtClean="0"/>
              <a:t>. </a:t>
            </a:r>
            <a:r>
              <a:rPr lang="en-US" dirty="0" smtClean="0"/>
              <a:t>read data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17" idx="3"/>
            <a:endCxn id="1027" idx="1"/>
          </p:cNvCxnSpPr>
          <p:nvPr/>
        </p:nvCxnSpPr>
        <p:spPr>
          <a:xfrm flipV="1">
            <a:off x="5514974" y="5273417"/>
            <a:ext cx="1343026" cy="605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914774" y="5867400"/>
            <a:ext cx="1295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 calculate </a:t>
            </a:r>
            <a:br>
              <a:rPr lang="en-US" dirty="0" smtClean="0"/>
            </a:br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745760" y="4888468"/>
            <a:ext cx="88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 draw</a:t>
            </a:r>
            <a:endParaRPr lang="en-US" dirty="0"/>
          </a:p>
        </p:txBody>
      </p:sp>
      <p:sp>
        <p:nvSpPr>
          <p:cNvPr id="30" name="Flowchart: Magnetic Disk 29"/>
          <p:cNvSpPr/>
          <p:nvPr/>
        </p:nvSpPr>
        <p:spPr>
          <a:xfrm>
            <a:off x="1052512" y="4931033"/>
            <a:ext cx="1066800" cy="805934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data.CSV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20185"/>
            <a:ext cx="1812925" cy="9064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871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251</Words>
  <Application>Microsoft Office PowerPoint</Application>
  <PresentationFormat>On-screen Show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Project 1</vt:lpstr>
      <vt:lpstr>1. Get an API key</vt:lpstr>
      <vt:lpstr>2. Test these APIs</vt:lpstr>
      <vt:lpstr>3. Run the first program</vt:lpstr>
      <vt:lpstr>4. Run the second program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</dc:creator>
  <cp:lastModifiedBy>andrea</cp:lastModifiedBy>
  <cp:revision>38</cp:revision>
  <dcterms:created xsi:type="dcterms:W3CDTF">2006-08-16T00:00:00Z</dcterms:created>
  <dcterms:modified xsi:type="dcterms:W3CDTF">2021-03-19T18:33:07Z</dcterms:modified>
</cp:coreProperties>
</file>