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317" r:id="rId3"/>
    <p:sldId id="288" r:id="rId4"/>
    <p:sldId id="302" r:id="rId5"/>
    <p:sldId id="303" r:id="rId6"/>
    <p:sldId id="304" r:id="rId7"/>
    <p:sldId id="310" r:id="rId8"/>
    <p:sldId id="290" r:id="rId9"/>
    <p:sldId id="257" r:id="rId10"/>
    <p:sldId id="283" r:id="rId11"/>
    <p:sldId id="294" r:id="rId12"/>
    <p:sldId id="295" r:id="rId13"/>
    <p:sldId id="299" r:id="rId14"/>
    <p:sldId id="305" r:id="rId15"/>
    <p:sldId id="306" r:id="rId16"/>
    <p:sldId id="307" r:id="rId17"/>
    <p:sldId id="284" r:id="rId18"/>
    <p:sldId id="312" r:id="rId19"/>
    <p:sldId id="316" r:id="rId20"/>
    <p:sldId id="311" r:id="rId21"/>
    <p:sldId id="297" r:id="rId22"/>
    <p:sldId id="298" r:id="rId23"/>
    <p:sldId id="301" r:id="rId24"/>
    <p:sldId id="286" r:id="rId25"/>
    <p:sldId id="296" r:id="rId26"/>
    <p:sldId id="258" r:id="rId27"/>
    <p:sldId id="263" r:id="rId28"/>
    <p:sldId id="264" r:id="rId29"/>
    <p:sldId id="270" r:id="rId30"/>
    <p:sldId id="274" r:id="rId31"/>
    <p:sldId id="276" r:id="rId32"/>
    <p:sldId id="277" r:id="rId33"/>
    <p:sldId id="271" r:id="rId34"/>
    <p:sldId id="272" r:id="rId35"/>
    <p:sldId id="273" r:id="rId36"/>
    <p:sldId id="281" r:id="rId37"/>
    <p:sldId id="280" r:id="rId38"/>
    <p:sldId id="314" r:id="rId39"/>
    <p:sldId id="292" r:id="rId40"/>
    <p:sldId id="308" r:id="rId41"/>
    <p:sldId id="309" r:id="rId42"/>
    <p:sldId id="313" r:id="rId43"/>
    <p:sldId id="315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19" autoAdjust="0"/>
  </p:normalViewPr>
  <p:slideViewPr>
    <p:cSldViewPr>
      <p:cViewPr varScale="1">
        <p:scale>
          <a:sx n="69" d="100"/>
          <a:sy n="69" d="100"/>
        </p:scale>
        <p:origin x="-11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90DED-CB3A-404D-81BB-97F50FA3A3A2}" type="datetimeFigureOut">
              <a:rPr lang="en-US" smtClean="0"/>
              <a:t>11-Dec-22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7378E-178F-4757-B4C1-1E324238E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99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Identify -&gt; Design -&gt; Construct -&gt; Evaluate -&gt; </a:t>
            </a:r>
            <a:r>
              <a:rPr lang="en-US" i="1" dirty="0" smtClean="0"/>
              <a:t>… repeat …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7378E-178F-4757-B4C1-1E324238EBE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8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Colors indicate the topics of the 4</a:t>
            </a:r>
            <a:r>
              <a:rPr lang="en-US" baseline="0" dirty="0" smtClean="0"/>
              <a:t> </a:t>
            </a:r>
            <a:r>
              <a:rPr lang="en-US" i="1" baseline="0" dirty="0" smtClean="0"/>
              <a:t>programming </a:t>
            </a:r>
            <a:r>
              <a:rPr lang="en-US" baseline="0" dirty="0" smtClean="0"/>
              <a:t>lectures in the course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7378E-178F-4757-B4C1-1E324238EBE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85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“The state of play: a notional machine for learning programming” 2014</a:t>
            </a:r>
          </a:p>
          <a:p>
            <a:r>
              <a:rPr lang="en-US" b="1" dirty="0" smtClean="0"/>
              <a:t>Michael Berry, Michael </a:t>
            </a:r>
            <a:r>
              <a:rPr lang="en-US" b="1" dirty="0" err="1" smtClean="0"/>
              <a:t>Kölling</a:t>
            </a:r>
            <a:r>
              <a:rPr lang="en-US" b="1" dirty="0" smtClean="0"/>
              <a:t> </a:t>
            </a:r>
            <a:r>
              <a:rPr lang="en-US" dirty="0" smtClean="0"/>
              <a:t> </a:t>
            </a:r>
          </a:p>
          <a:p>
            <a:r>
              <a:rPr lang="en-US" dirty="0" smtClean="0"/>
              <a:t>https://dl.acm.org/doi/10.1145/2591708.2591721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[book]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Plotkin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Gordon D.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structural approach to operational semantics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Aarhus university, 1981.</a:t>
            </a:r>
          </a:p>
          <a:p>
            <a:r>
              <a:rPr lang="en-US" dirty="0" smtClean="0"/>
              <a:t>https://emwww.github.io/home/teaching/immigration_course/plotkin_a_structural_approach_to_operational_semantics.pdf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7378E-178F-4757-B4C1-1E324238EBE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142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(*) optional for some instructions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7378E-178F-4757-B4C1-1E324238EBE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90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11-Dec-22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medialib.club/documentation" TargetMode="External"/><Relationship Id="rId2" Type="http://schemas.openxmlformats.org/officeDocument/2006/relationships/hyperlink" Target="http://medialib.club/tutorials/msc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mural.co/invitation/mural/medialib9587/1670755468341?sender=u5aac8ee3a0a1c1ae84a72476&amp;key=ccb3b3c1-8eb4-4f7d-b83f-ae3ae9c123e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Medialib</a:t>
            </a:r>
            <a:r>
              <a:rPr lang="en-US" dirty="0" smtClean="0"/>
              <a:t>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Andrea </a:t>
            </a:r>
            <a:r>
              <a:rPr lang="en-US" dirty="0" smtClean="0"/>
              <a:t>Valente (SDU)</a:t>
            </a:r>
            <a:endParaRPr lang="en-US" dirty="0" smtClean="0"/>
          </a:p>
          <a:p>
            <a:r>
              <a:rPr lang="en-US" dirty="0" err="1" smtClean="0"/>
              <a:t>Emanuela</a:t>
            </a:r>
            <a:r>
              <a:rPr lang="en-US" dirty="0" smtClean="0"/>
              <a:t> </a:t>
            </a:r>
            <a:r>
              <a:rPr lang="en-US" dirty="0" err="1" smtClean="0"/>
              <a:t>Marchetti</a:t>
            </a:r>
            <a:r>
              <a:rPr lang="en-US" dirty="0"/>
              <a:t> (SDU)</a:t>
            </a:r>
            <a:endParaRPr lang="en-US" dirty="0" smtClean="0"/>
          </a:p>
          <a:p>
            <a:r>
              <a:rPr lang="en-US" dirty="0" err="1"/>
              <a:t>Jingyun</a:t>
            </a:r>
            <a:r>
              <a:rPr lang="en-US" dirty="0"/>
              <a:t> </a:t>
            </a:r>
            <a:r>
              <a:rPr lang="en-US" dirty="0"/>
              <a:t>Wang </a:t>
            </a:r>
            <a:r>
              <a:rPr lang="en-US" dirty="0" smtClean="0"/>
              <a:t>(Durham University)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64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principles of </a:t>
            </a:r>
            <a:r>
              <a:rPr lang="en-US" dirty="0" err="1" smtClean="0"/>
              <a:t>Medialib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Sequential execution </a:t>
            </a:r>
          </a:p>
          <a:p>
            <a:pPr lvl="1"/>
            <a:r>
              <a:rPr lang="en-US" dirty="0"/>
              <a:t>with </a:t>
            </a:r>
            <a:r>
              <a:rPr lang="en-US" i="1" dirty="0"/>
              <a:t>busy </a:t>
            </a:r>
            <a:r>
              <a:rPr lang="en-US" i="1" dirty="0" smtClean="0"/>
              <a:t>waiting</a:t>
            </a:r>
          </a:p>
          <a:p>
            <a:pPr lvl="1"/>
            <a:r>
              <a:rPr lang="en-US" dirty="0" smtClean="0"/>
              <a:t>and </a:t>
            </a:r>
            <a:r>
              <a:rPr lang="en-US" i="1" dirty="0" smtClean="0"/>
              <a:t>polling </a:t>
            </a:r>
            <a:r>
              <a:rPr lang="en-US" dirty="0" smtClean="0"/>
              <a:t>for user input</a:t>
            </a:r>
            <a:endParaRPr lang="en-US" dirty="0"/>
          </a:p>
          <a:p>
            <a:r>
              <a:rPr lang="en-US" dirty="0" smtClean="0"/>
              <a:t>Only basic types (numbers and strings)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objects</a:t>
            </a:r>
          </a:p>
          <a:p>
            <a:r>
              <a:rPr lang="en-US" dirty="0" smtClean="0"/>
              <a:t>No event handling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 simplify/delay introducing functions</a:t>
            </a:r>
          </a:p>
          <a:p>
            <a:r>
              <a:rPr lang="en-US" dirty="0" smtClean="0"/>
              <a:t>Graceful Degradation / “fail gently”</a:t>
            </a:r>
          </a:p>
          <a:p>
            <a:pPr lvl="1"/>
            <a:r>
              <a:rPr lang="en-US" dirty="0" smtClean="0"/>
              <a:t>e.g. drawing a missing image... works</a:t>
            </a:r>
          </a:p>
        </p:txBody>
      </p:sp>
      <p:sp>
        <p:nvSpPr>
          <p:cNvPr id="4" name="Oval 3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909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Use-modify-create and …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27710" y="1572126"/>
            <a:ext cx="7459980" cy="3512492"/>
            <a:chOff x="727710" y="1572126"/>
            <a:chExt cx="7459980" cy="3512492"/>
          </a:xfrm>
        </p:grpSpPr>
        <p:sp>
          <p:nvSpPr>
            <p:cNvPr id="4" name="Isosceles Triangle 3"/>
            <p:cNvSpPr/>
            <p:nvPr/>
          </p:nvSpPr>
          <p:spPr>
            <a:xfrm rot="16200000">
              <a:off x="2725882" y="-377190"/>
              <a:ext cx="3463636" cy="74599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905000" y="3048000"/>
              <a:ext cx="5888337" cy="584775"/>
              <a:chOff x="1938375" y="3091934"/>
              <a:chExt cx="5888337" cy="584775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1938375" y="3091934"/>
                <a:ext cx="76495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chemeClr val="bg1"/>
                    </a:solidFill>
                  </a:rPr>
                  <a:t>use</a:t>
                </a:r>
                <a:endParaRPr lang="en-US" sz="3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949130" y="3091934"/>
                <a:ext cx="135364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chemeClr val="bg1"/>
                    </a:solidFill>
                  </a:rPr>
                  <a:t>modify</a:t>
                </a:r>
                <a:endParaRPr lang="en-US" sz="3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97658" y="3091934"/>
                <a:ext cx="12290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>
                    <a:solidFill>
                      <a:schemeClr val="bg1"/>
                    </a:solidFill>
                  </a:rPr>
                  <a:t>create</a:t>
                </a:r>
                <a:endParaRPr lang="en-US" sz="3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2994660" y="1600200"/>
              <a:ext cx="586740" cy="344835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585460" y="1572126"/>
              <a:ext cx="586740" cy="344835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57200" y="3962400"/>
            <a:ext cx="7792801" cy="2158663"/>
            <a:chOff x="457200" y="3962400"/>
            <a:chExt cx="7792801" cy="2158663"/>
          </a:xfrm>
        </p:grpSpPr>
        <p:sp>
          <p:nvSpPr>
            <p:cNvPr id="12" name="TextBox 11"/>
            <p:cNvSpPr txBox="1"/>
            <p:nvPr/>
          </p:nvSpPr>
          <p:spPr>
            <a:xfrm>
              <a:off x="457200" y="5105400"/>
              <a:ext cx="26816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read existing code</a:t>
              </a:r>
              <a:br>
                <a:rPr lang="en-US" dirty="0" smtClean="0"/>
              </a:br>
              <a:r>
                <a:rPr lang="en-US" dirty="0" smtClean="0"/>
                <a:t>run it and see what it does</a:t>
              </a:r>
              <a:endParaRPr lang="en-US" dirty="0"/>
            </a:p>
          </p:txBody>
        </p:sp>
        <p:cxnSp>
          <p:nvCxnSpPr>
            <p:cNvPr id="14" name="Straight Connector 13"/>
            <p:cNvCxnSpPr>
              <a:endCxn id="12" idx="0"/>
            </p:cNvCxnSpPr>
            <p:nvPr/>
          </p:nvCxnSpPr>
          <p:spPr>
            <a:xfrm>
              <a:off x="1798016" y="3962400"/>
              <a:ext cx="0" cy="1143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054753" y="5373469"/>
              <a:ext cx="11268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re-write, </a:t>
              </a:r>
              <a:br>
                <a:rPr lang="en-US" smtClean="0"/>
              </a:br>
              <a:r>
                <a:rPr lang="en-US" smtClean="0"/>
                <a:t>customize</a:t>
              </a:r>
              <a:endParaRPr lang="en-US" dirty="0"/>
            </a:p>
          </p:txBody>
        </p:sp>
        <p:cxnSp>
          <p:nvCxnSpPr>
            <p:cNvPr id="17" name="Straight Connector 16"/>
            <p:cNvCxnSpPr>
              <a:endCxn id="15" idx="0"/>
            </p:cNvCxnSpPr>
            <p:nvPr/>
          </p:nvCxnSpPr>
          <p:spPr>
            <a:xfrm>
              <a:off x="4611368" y="4533900"/>
              <a:ext cx="6809" cy="8395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615386" y="5751731"/>
              <a:ext cx="16346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write new code</a:t>
              </a:r>
              <a:endParaRPr lang="en-US" dirty="0"/>
            </a:p>
          </p:txBody>
        </p:sp>
        <p:cxnSp>
          <p:nvCxnSpPr>
            <p:cNvPr id="26" name="Straight Connector 25"/>
            <p:cNvCxnSpPr>
              <a:endCxn id="25" idx="0"/>
            </p:cNvCxnSpPr>
            <p:nvPr/>
          </p:nvCxnSpPr>
          <p:spPr>
            <a:xfrm>
              <a:off x="7432694" y="5105400"/>
              <a:ext cx="0" cy="64633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2303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1465465" y="1386840"/>
            <a:ext cx="5240135" cy="4693920"/>
            <a:chOff x="1676400" y="1386840"/>
            <a:chExt cx="5240135" cy="4693920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4114800" y="1386840"/>
              <a:ext cx="0" cy="469392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676400" y="3669632"/>
              <a:ext cx="5240135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Spiral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32008" y="1447800"/>
            <a:ext cx="1759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Problem analysis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23267" y="5644952"/>
            <a:ext cx="8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81200" y="5506453"/>
            <a:ext cx="1888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Implementation / </a:t>
            </a:r>
            <a:br>
              <a:rPr lang="en-US" dirty="0" smtClean="0"/>
            </a:br>
            <a:r>
              <a:rPr lang="en-US" dirty="0" smtClean="0"/>
              <a:t>Coding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2547" y="1447800"/>
            <a:ext cx="839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Testing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2077967" y="1593480"/>
            <a:ext cx="4122305" cy="4122305"/>
            <a:chOff x="2077967" y="1593480"/>
            <a:chExt cx="4122305" cy="4122305"/>
          </a:xfrm>
        </p:grpSpPr>
        <p:sp>
          <p:nvSpPr>
            <p:cNvPr id="25" name="Arc 24"/>
            <p:cNvSpPr/>
            <p:nvPr/>
          </p:nvSpPr>
          <p:spPr>
            <a:xfrm rot="10800000">
              <a:off x="2086413" y="1914163"/>
              <a:ext cx="3406864" cy="3406864"/>
            </a:xfrm>
            <a:prstGeom prst="arc">
              <a:avLst>
                <a:gd name="adj1" fmla="val 10885599"/>
                <a:gd name="adj2" fmla="val 0"/>
              </a:avLst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691064" y="2301430"/>
              <a:ext cx="2815590" cy="2815590"/>
              <a:chOff x="2691064" y="2301430"/>
              <a:chExt cx="2815590" cy="2815590"/>
            </a:xfrm>
          </p:grpSpPr>
          <p:sp>
            <p:nvSpPr>
              <p:cNvPr id="24" name="Arc 23"/>
              <p:cNvSpPr/>
              <p:nvPr/>
            </p:nvSpPr>
            <p:spPr>
              <a:xfrm rot="10800000">
                <a:off x="2693068" y="2564320"/>
                <a:ext cx="2171700" cy="2171700"/>
              </a:xfrm>
              <a:prstGeom prst="arc">
                <a:avLst>
                  <a:gd name="adj1" fmla="val 10885599"/>
                  <a:gd name="adj2" fmla="val 0"/>
                </a:avLst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13" name="Arc 12"/>
              <p:cNvSpPr/>
              <p:nvPr/>
            </p:nvSpPr>
            <p:spPr>
              <a:xfrm>
                <a:off x="3404936" y="2945732"/>
                <a:ext cx="1447800" cy="1447800"/>
              </a:xfrm>
              <a:prstGeom prst="arc">
                <a:avLst>
                  <a:gd name="adj1" fmla="val 15194691"/>
                  <a:gd name="adj2" fmla="val 0"/>
                </a:avLst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20" name="Arc 19"/>
              <p:cNvSpPr/>
              <p:nvPr/>
            </p:nvSpPr>
            <p:spPr>
              <a:xfrm>
                <a:off x="2691064" y="2301430"/>
                <a:ext cx="2815590" cy="2815590"/>
              </a:xfrm>
              <a:prstGeom prst="arc">
                <a:avLst>
                  <a:gd name="adj1" fmla="val 10885599"/>
                  <a:gd name="adj2" fmla="val 0"/>
                </a:avLst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7" name="Arc 26"/>
            <p:cNvSpPr/>
            <p:nvPr/>
          </p:nvSpPr>
          <p:spPr>
            <a:xfrm>
              <a:off x="2077967" y="1593480"/>
              <a:ext cx="4122305" cy="4122305"/>
            </a:xfrm>
            <a:prstGeom prst="arc">
              <a:avLst>
                <a:gd name="adj1" fmla="val 10885599"/>
                <a:gd name="adj2" fmla="val 15746060"/>
              </a:avLst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Arc 36"/>
            <p:cNvSpPr/>
            <p:nvPr/>
          </p:nvSpPr>
          <p:spPr>
            <a:xfrm rot="10800000">
              <a:off x="2693068" y="2576352"/>
              <a:ext cx="2171700" cy="2171700"/>
            </a:xfrm>
            <a:prstGeom prst="arc">
              <a:avLst>
                <a:gd name="adj1" fmla="val 10885599"/>
                <a:gd name="adj2" fmla="val 0"/>
              </a:avLst>
            </a:prstGeom>
            <a:ln w="762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8" name="Arc 37"/>
            <p:cNvSpPr/>
            <p:nvPr/>
          </p:nvSpPr>
          <p:spPr>
            <a:xfrm>
              <a:off x="3404936" y="2957764"/>
              <a:ext cx="1447800" cy="1447800"/>
            </a:xfrm>
            <a:prstGeom prst="arc">
              <a:avLst>
                <a:gd name="adj1" fmla="val 15194691"/>
                <a:gd name="adj2" fmla="val 0"/>
              </a:avLst>
            </a:prstGeom>
            <a:ln w="762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9" name="Arc 38"/>
            <p:cNvSpPr/>
            <p:nvPr/>
          </p:nvSpPr>
          <p:spPr>
            <a:xfrm>
              <a:off x="2691064" y="2313462"/>
              <a:ext cx="2815590" cy="2815590"/>
            </a:xfrm>
            <a:prstGeom prst="arc">
              <a:avLst>
                <a:gd name="adj1" fmla="val 10885599"/>
                <a:gd name="adj2" fmla="val 16025592"/>
              </a:avLst>
            </a:prstGeom>
            <a:ln w="7620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Oval 20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877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the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Adopt/support a use-modify-create approach</a:t>
            </a:r>
          </a:p>
          <a:p>
            <a:r>
              <a:rPr lang="en-US" sz="2400" dirty="0" smtClean="0"/>
              <a:t>Start from working code</a:t>
            </a:r>
          </a:p>
          <a:p>
            <a:r>
              <a:rPr lang="en-US" sz="2400" dirty="0" smtClean="0"/>
              <a:t>Expand by asking: “what can we do more?” </a:t>
            </a:r>
          </a:p>
          <a:p>
            <a:pPr lvl="1"/>
            <a:r>
              <a:rPr lang="en-US" sz="2000" dirty="0" smtClean="0"/>
              <a:t>i.e</a:t>
            </a:r>
            <a:r>
              <a:rPr lang="en-US" sz="2000" dirty="0"/>
              <a:t>. </a:t>
            </a:r>
            <a:r>
              <a:rPr lang="en-US" sz="2000" dirty="0" smtClean="0"/>
              <a:t>introduce </a:t>
            </a:r>
            <a:r>
              <a:rPr lang="en-US" sz="2000" dirty="0"/>
              <a:t>new concepts by showing that you need them</a:t>
            </a:r>
          </a:p>
          <a:p>
            <a:r>
              <a:rPr lang="en-US" sz="2400" dirty="0" smtClean="0"/>
              <a:t>Follow a spiral pedagogical pattern: </a:t>
            </a:r>
          </a:p>
          <a:p>
            <a:pPr lvl="1"/>
            <a:r>
              <a:rPr lang="en-US" sz="2000" dirty="0" smtClean="0"/>
              <a:t>easy/partial intro, </a:t>
            </a:r>
          </a:p>
          <a:p>
            <a:pPr lvl="1"/>
            <a:r>
              <a:rPr lang="en-US" sz="2000" dirty="0" smtClean="0"/>
              <a:t>then go back and cover the same concepts again, more precisely if needed</a:t>
            </a:r>
          </a:p>
          <a:p>
            <a:pPr lvl="1"/>
            <a:r>
              <a:rPr lang="en-US" sz="2000" dirty="0" smtClean="0"/>
              <a:t>rely on consistent </a:t>
            </a:r>
            <a:r>
              <a:rPr lang="en-US" sz="2000" dirty="0"/>
              <a:t>and incremental </a:t>
            </a:r>
            <a:r>
              <a:rPr lang="en-US" sz="2000" dirty="0" smtClean="0"/>
              <a:t>examples</a:t>
            </a:r>
          </a:p>
          <a:p>
            <a:r>
              <a:rPr lang="en-US" sz="2400" dirty="0" smtClean="0"/>
              <a:t>Use examples and problems taken from the learners’ working/study domain, </a:t>
            </a:r>
          </a:p>
          <a:p>
            <a:pPr lvl="1"/>
            <a:r>
              <a:rPr lang="en-US" sz="2000" dirty="0" smtClean="0"/>
              <a:t>when not possible: use multi-media as </a:t>
            </a:r>
            <a:r>
              <a:rPr lang="en-US" sz="2000" i="1" dirty="0" smtClean="0"/>
              <a:t>fallback domain</a:t>
            </a:r>
          </a:p>
        </p:txBody>
      </p:sp>
      <p:sp>
        <p:nvSpPr>
          <p:cNvPr id="4" name="Oval 3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6833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Point Of View: </a:t>
            </a:r>
            <a:r>
              <a:rPr lang="en-US" dirty="0" smtClean="0"/>
              <a:t>“Programming </a:t>
            </a:r>
            <a:r>
              <a:rPr lang="en-US" dirty="0"/>
              <a:t>as a craft, not as a theoretical subject”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We designed the </a:t>
            </a:r>
            <a:r>
              <a:rPr lang="en-US" sz="2400" dirty="0" err="1" smtClean="0"/>
              <a:t>Medialib</a:t>
            </a:r>
            <a:r>
              <a:rPr lang="en-US" sz="2400" dirty="0" smtClean="0"/>
              <a:t> to support the idea that programming has much in common with crafts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We try to adhere to this idea:</a:t>
            </a:r>
          </a:p>
          <a:p>
            <a:r>
              <a:rPr lang="en-US" sz="2400" dirty="0" smtClean="0"/>
              <a:t>show code early and often,</a:t>
            </a:r>
          </a:p>
          <a:p>
            <a:r>
              <a:rPr lang="en-US" sz="2400" dirty="0" smtClean="0"/>
              <a:t>learn to read code by </a:t>
            </a:r>
            <a:r>
              <a:rPr lang="en-US" sz="2400" i="1" dirty="0" smtClean="0"/>
              <a:t>simulating</a:t>
            </a:r>
            <a:r>
              <a:rPr lang="en-US" sz="2400" dirty="0" smtClean="0"/>
              <a:t> it</a:t>
            </a:r>
          </a:p>
          <a:p>
            <a:r>
              <a:rPr lang="en-US" sz="2400" dirty="0" smtClean="0"/>
              <a:t>when in doubt: run the code and see!</a:t>
            </a:r>
          </a:p>
          <a:p>
            <a:r>
              <a:rPr lang="en-US" sz="2400" dirty="0" smtClean="0"/>
              <a:t>only introduce a new concept when it helps in solving a problem that is impossible (or very hard) with existing knowledge -&gt; progression</a:t>
            </a:r>
          </a:p>
        </p:txBody>
      </p:sp>
      <p:sp>
        <p:nvSpPr>
          <p:cNvPr id="4" name="Oval 3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8054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initialize()</a:t>
            </a:r>
          </a:p>
          <a:p>
            <a:pPr marL="0" indent="0">
              <a:buNone/>
            </a:pPr>
            <a:r>
              <a:rPr lang="en-US" b="1" dirty="0" err="1"/>
              <a:t>all_done</a:t>
            </a:r>
            <a:r>
              <a:rPr lang="en-US" b="1" dirty="0" smtClean="0"/>
              <a:t>()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clear()</a:t>
            </a:r>
          </a:p>
          <a:p>
            <a:pPr marL="0" indent="0">
              <a:buNone/>
            </a:pPr>
            <a:r>
              <a:rPr lang="en-US" dirty="0"/>
              <a:t>clear(</a:t>
            </a:r>
            <a:r>
              <a:rPr lang="en-US" dirty="0" err="1"/>
              <a:t>r,g,b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rect</a:t>
            </a:r>
            <a:r>
              <a:rPr lang="en-US" b="1" dirty="0"/>
              <a:t>(</a:t>
            </a:r>
            <a:r>
              <a:rPr lang="en-US" b="1" dirty="0" err="1"/>
              <a:t>x,y,w,h</a:t>
            </a:r>
            <a:r>
              <a:rPr lang="en-US" b="1" dirty="0"/>
              <a:t>)</a:t>
            </a:r>
          </a:p>
          <a:p>
            <a:pPr marL="0" indent="0">
              <a:buNone/>
            </a:pPr>
            <a:r>
              <a:rPr lang="en-US" dirty="0" err="1"/>
              <a:t>rect</a:t>
            </a:r>
            <a:r>
              <a:rPr lang="en-US" dirty="0"/>
              <a:t>(</a:t>
            </a:r>
            <a:r>
              <a:rPr lang="en-US" dirty="0" err="1"/>
              <a:t>x,y,w,h,r,g,b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draw(</a:t>
            </a:r>
            <a:r>
              <a:rPr lang="en-US" b="1" dirty="0" err="1"/>
              <a:t>imgFileName,x,y</a:t>
            </a:r>
            <a:r>
              <a:rPr lang="en-US" b="1" dirty="0"/>
              <a:t>)</a:t>
            </a:r>
          </a:p>
          <a:p>
            <a:pPr marL="0" indent="0">
              <a:buNone/>
            </a:pPr>
            <a:r>
              <a:rPr lang="en-US" dirty="0"/>
              <a:t>draw(</a:t>
            </a:r>
            <a:r>
              <a:rPr lang="en-US" dirty="0" err="1"/>
              <a:t>imgFileName,x,y,width,height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save_screen</a:t>
            </a:r>
            <a:r>
              <a:rPr lang="en-US" b="1" dirty="0"/>
              <a:t>(</a:t>
            </a:r>
            <a:r>
              <a:rPr lang="en-US" b="1" dirty="0" err="1"/>
              <a:t>file_name</a:t>
            </a:r>
            <a:r>
              <a:rPr lang="en-US" b="1" dirty="0"/>
              <a:t>)</a:t>
            </a:r>
          </a:p>
          <a:p>
            <a:pPr marL="0" indent="0">
              <a:buNone/>
            </a:pPr>
            <a:r>
              <a:rPr lang="en-US" dirty="0" err="1"/>
              <a:t>save_screen</a:t>
            </a:r>
            <a:r>
              <a:rPr lang="en-US" dirty="0"/>
              <a:t>(</a:t>
            </a:r>
            <a:r>
              <a:rPr lang="en-US" dirty="0" err="1"/>
              <a:t>file_name,pos_x,pos_y,width,height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err="1"/>
              <a:t>set_font</a:t>
            </a:r>
            <a:r>
              <a:rPr lang="en-US" b="1" dirty="0"/>
              <a:t>(</a:t>
            </a:r>
            <a:r>
              <a:rPr lang="en-US" b="1" dirty="0" err="1"/>
              <a:t>file_name</a:t>
            </a:r>
            <a:r>
              <a:rPr lang="en-US" b="1" dirty="0"/>
              <a:t>)</a:t>
            </a:r>
          </a:p>
          <a:p>
            <a:pPr marL="0" indent="0">
              <a:buNone/>
            </a:pPr>
            <a:r>
              <a:rPr lang="en-US" b="1" dirty="0"/>
              <a:t>text(</a:t>
            </a:r>
            <a:r>
              <a:rPr lang="en-US" b="1" dirty="0" err="1"/>
              <a:t>message,x,y,font_size</a:t>
            </a:r>
            <a:r>
              <a:rPr lang="en-US" b="1" dirty="0"/>
              <a:t>)</a:t>
            </a:r>
          </a:p>
          <a:p>
            <a:pPr marL="0" indent="0">
              <a:buNone/>
            </a:pPr>
            <a:r>
              <a:rPr lang="en-US" dirty="0"/>
              <a:t>text(</a:t>
            </a:r>
            <a:r>
              <a:rPr lang="en-US" dirty="0" err="1"/>
              <a:t>message,x,y,font_size,r,g,b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b="1" dirty="0" err="1"/>
              <a:t>get_text_rect</a:t>
            </a:r>
            <a:r>
              <a:rPr lang="en-US" b="1" dirty="0"/>
              <a:t>(</a:t>
            </a:r>
            <a:r>
              <a:rPr lang="en-US" b="1" dirty="0" err="1"/>
              <a:t>message,x,y,font_size</a:t>
            </a:r>
            <a:r>
              <a:rPr lang="en-US" b="1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play(</a:t>
            </a:r>
            <a:r>
              <a:rPr lang="en-US" b="1" dirty="0" err="1"/>
              <a:t>soundFileName</a:t>
            </a:r>
            <a:r>
              <a:rPr lang="en-US" b="1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wait(</a:t>
            </a:r>
            <a:r>
              <a:rPr lang="en-US" b="1" dirty="0" err="1"/>
              <a:t>secs</a:t>
            </a:r>
            <a:r>
              <a:rPr lang="en-US" b="1" dirty="0"/>
              <a:t>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wait_key_press</a:t>
            </a:r>
            <a:r>
              <a:rPr lang="en-US" b="1" dirty="0"/>
              <a:t>()</a:t>
            </a:r>
          </a:p>
          <a:p>
            <a:pPr marL="0" indent="0">
              <a:buNone/>
            </a:pPr>
            <a:r>
              <a:rPr lang="en-US" b="1" i="1" dirty="0" err="1"/>
              <a:t>is_key_press</a:t>
            </a:r>
            <a:r>
              <a:rPr lang="en-US" b="1" i="1" dirty="0"/>
              <a:t>(</a:t>
            </a:r>
            <a:r>
              <a:rPr lang="en-US" b="1" i="1" dirty="0" err="1"/>
              <a:t>keyName</a:t>
            </a:r>
            <a:r>
              <a:rPr lang="en-US" b="1" i="1" dirty="0"/>
              <a:t>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err="1"/>
              <a:t>wait_mouse_leftclick</a:t>
            </a:r>
            <a:r>
              <a:rPr lang="en-US" b="1" dirty="0"/>
              <a:t>()</a:t>
            </a:r>
          </a:p>
          <a:p>
            <a:pPr marL="0" indent="0">
              <a:buNone/>
            </a:pPr>
            <a:r>
              <a:rPr lang="en-US" b="1" i="1" dirty="0" err="1"/>
              <a:t>is_mouse_press</a:t>
            </a:r>
            <a:r>
              <a:rPr lang="en-US" b="1" i="1" dirty="0"/>
              <a:t>()</a:t>
            </a:r>
          </a:p>
          <a:p>
            <a:pPr marL="0" indent="0">
              <a:buNone/>
            </a:pPr>
            <a:r>
              <a:rPr lang="en-US" b="1" dirty="0" err="1"/>
              <a:t>get_mouse_pos</a:t>
            </a:r>
            <a:r>
              <a:rPr lang="en-US" b="1" dirty="0"/>
              <a:t>()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6200" y="1382617"/>
            <a:ext cx="1981200" cy="914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543800" y="4527933"/>
            <a:ext cx="1447800" cy="1543280"/>
            <a:chOff x="7543800" y="4527933"/>
            <a:chExt cx="1447800" cy="1543280"/>
          </a:xfrm>
        </p:grpSpPr>
        <p:sp>
          <p:nvSpPr>
            <p:cNvPr id="4" name="Rounded Rectangular Callout 3"/>
            <p:cNvSpPr/>
            <p:nvPr/>
          </p:nvSpPr>
          <p:spPr>
            <a:xfrm>
              <a:off x="7772400" y="4527933"/>
              <a:ext cx="1219200" cy="685800"/>
            </a:xfrm>
            <a:prstGeom prst="wedgeRoundRectCallout">
              <a:avLst>
                <a:gd name="adj1" fmla="val -103062"/>
                <a:gd name="adj2" fmla="val 26355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blocking</a:t>
              </a:r>
              <a:endParaRPr lang="en-US" dirty="0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7543800" y="5385413"/>
              <a:ext cx="1219200" cy="685800"/>
            </a:xfrm>
            <a:prstGeom prst="wedgeRoundRectCallout">
              <a:avLst>
                <a:gd name="adj1" fmla="val -130170"/>
                <a:gd name="adj2" fmla="val -57179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polling</a:t>
              </a:r>
              <a:endParaRPr lang="en-US" dirty="0"/>
            </a:p>
          </p:txBody>
        </p:sp>
      </p:grpSp>
      <p:sp>
        <p:nvSpPr>
          <p:cNvPr id="9" name="Oval 8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3379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Auxiliary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distance(x1,y1,x2,y2</a:t>
            </a:r>
            <a:r>
              <a:rPr lang="en-US" sz="2000" b="1" dirty="0" smtClean="0"/>
              <a:t>)		   	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	For collisions, etc.</a:t>
            </a:r>
            <a:endParaRPr lang="en-US" sz="2000" b="1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err="1"/>
              <a:t>a_to_b</a:t>
            </a:r>
            <a:r>
              <a:rPr lang="en-US" sz="2000" b="1" dirty="0"/>
              <a:t>(</a:t>
            </a:r>
            <a:r>
              <a:rPr lang="en-US" sz="2000" b="1" dirty="0" err="1"/>
              <a:t>a,b,tPercentage</a:t>
            </a:r>
            <a:r>
              <a:rPr lang="en-US" sz="2000" b="1" dirty="0" smtClean="0"/>
              <a:t>)				</a:t>
            </a:r>
            <a:r>
              <a:rPr lang="en-US" sz="2000" dirty="0" smtClean="0">
                <a:solidFill>
                  <a:srgbClr val="FF0000"/>
                </a:solidFill>
              </a:rPr>
              <a:t>LERP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err="1"/>
              <a:t>point_inside_rect</a:t>
            </a:r>
            <a:r>
              <a:rPr lang="en-US" sz="2000" b="1" dirty="0"/>
              <a:t>(</a:t>
            </a:r>
            <a:r>
              <a:rPr lang="en-US" sz="2000" b="1" dirty="0" err="1"/>
              <a:t>px,py</a:t>
            </a:r>
            <a:r>
              <a:rPr lang="en-US" sz="2000" b="1" dirty="0"/>
              <a:t>,  </a:t>
            </a:r>
            <a:r>
              <a:rPr lang="en-US" sz="2000" b="1" dirty="0" err="1"/>
              <a:t>pos_x,pos_y</a:t>
            </a:r>
            <a:r>
              <a:rPr lang="en-US" sz="2000" b="1" dirty="0"/>
              <a:t>, </a:t>
            </a:r>
            <a:r>
              <a:rPr lang="en-US" sz="2000" b="1" dirty="0" err="1" smtClean="0"/>
              <a:t>width,height</a:t>
            </a:r>
            <a:r>
              <a:rPr lang="en-US" sz="2000" b="1" dirty="0" smtClean="0"/>
              <a:t>)</a:t>
            </a:r>
            <a:r>
              <a:rPr lang="en-US" sz="2000" b="1" dirty="0"/>
              <a:t> </a:t>
            </a:r>
            <a:r>
              <a:rPr lang="en-US" sz="2000" b="1" dirty="0" smtClean="0"/>
              <a:t>    </a:t>
            </a:r>
            <a:r>
              <a:rPr lang="en-US" sz="2000" dirty="0" smtClean="0">
                <a:solidFill>
                  <a:srgbClr val="FF0000"/>
                </a:solidFill>
              </a:rPr>
              <a:t>to click “buttons”</a:t>
            </a:r>
            <a:endParaRPr lang="en-US" sz="2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1828800" y="3429000"/>
            <a:ext cx="4114800" cy="1321106"/>
            <a:chOff x="1828800" y="3429000"/>
            <a:chExt cx="4114800" cy="1321106"/>
          </a:xfrm>
        </p:grpSpPr>
        <p:sp>
          <p:nvSpPr>
            <p:cNvPr id="4" name="Rounded Rectangular Callout 3"/>
            <p:cNvSpPr/>
            <p:nvPr/>
          </p:nvSpPr>
          <p:spPr>
            <a:xfrm>
              <a:off x="1828800" y="3886200"/>
              <a:ext cx="1143000" cy="533400"/>
            </a:xfrm>
            <a:prstGeom prst="wedgeRoundRectCallout">
              <a:avLst>
                <a:gd name="adj1" fmla="val 31215"/>
                <a:gd name="adj2" fmla="val -127517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point</a:t>
              </a:r>
              <a:endParaRPr lang="en-US" dirty="0"/>
            </a:p>
          </p:txBody>
        </p:sp>
        <p:sp>
          <p:nvSpPr>
            <p:cNvPr id="5" name="Rounded Rectangular Callout 4"/>
            <p:cNvSpPr/>
            <p:nvPr/>
          </p:nvSpPr>
          <p:spPr>
            <a:xfrm>
              <a:off x="3733800" y="4216706"/>
              <a:ext cx="1143000" cy="533400"/>
            </a:xfrm>
            <a:prstGeom prst="wedgeRoundRectCallout">
              <a:avLst>
                <a:gd name="adj1" fmla="val -51677"/>
                <a:gd name="adj2" fmla="val -183283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rect</a:t>
              </a:r>
              <a:endParaRPr lang="en-US" dirty="0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3200400" y="3429000"/>
              <a:ext cx="2743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Oval 8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4495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Examples/demo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Let’s look at the example in sub-folder </a:t>
            </a:r>
            <a:r>
              <a:rPr lang="en-US" b="1" dirty="0" smtClean="0">
                <a:solidFill>
                  <a:schemeClr val="tx2"/>
                </a:solidFill>
              </a:rPr>
              <a:t>/code/example0</a:t>
            </a:r>
          </a:p>
          <a:p>
            <a:pPr lvl="1"/>
            <a:r>
              <a:rPr lang="en-US" dirty="0" smtClean="0"/>
              <a:t>about introducing coordinates and </a:t>
            </a:r>
            <a:r>
              <a:rPr lang="en-US" dirty="0" smtClean="0"/>
              <a:t>images</a:t>
            </a:r>
          </a:p>
          <a:p>
            <a:pPr lvl="1"/>
            <a:endParaRPr lang="en-US" dirty="0"/>
          </a:p>
          <a:p>
            <a:r>
              <a:rPr lang="en-US" dirty="0" smtClean="0"/>
              <a:t>When you are done with these warming-up </a:t>
            </a:r>
            <a:r>
              <a:rPr lang="en-US" dirty="0" smtClean="0"/>
              <a:t>exercises, feel free to make more complex graphics/animation, perhaps using the instructions in the previous slides… </a:t>
            </a:r>
            <a:br>
              <a:rPr lang="en-US" dirty="0" smtClean="0"/>
            </a:br>
            <a:r>
              <a:rPr lang="en-US" dirty="0" smtClean="0"/>
              <a:t>How do you imagine them to work?</a:t>
            </a:r>
            <a:br>
              <a:rPr lang="en-US" dirty="0" smtClean="0"/>
            </a:br>
            <a:r>
              <a:rPr lang="en-US" dirty="0" smtClean="0"/>
              <a:t>Then, send us an email with your code … if you’d like that ;)</a:t>
            </a:r>
          </a:p>
          <a:p>
            <a:pPr marL="457200" lvl="1" indent="0">
              <a:buNone/>
            </a:pPr>
            <a:r>
              <a:rPr lang="en-US" i="1" dirty="0" smtClean="0"/>
              <a:t>anva@mmmi.sdu.dk</a:t>
            </a:r>
            <a:endParaRPr lang="en-US" i="1" dirty="0" smtClean="0"/>
          </a:p>
          <a:p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400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 of block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66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274638"/>
            <a:ext cx="5105400" cy="1143000"/>
          </a:xfrm>
        </p:spPr>
        <p:txBody>
          <a:bodyPr/>
          <a:lstStyle/>
          <a:p>
            <a:r>
              <a:rPr lang="en-US" dirty="0" err="1" smtClean="0"/>
              <a:t>Medialib</a:t>
            </a:r>
            <a:r>
              <a:rPr lang="en-US" dirty="0" smtClean="0"/>
              <a:t> instructions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1600200"/>
            <a:ext cx="5105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As we discussed yesterday</a:t>
            </a:r>
          </a:p>
          <a:p>
            <a:r>
              <a:rPr lang="en-US" sz="2400" dirty="0" smtClean="0"/>
              <a:t>Here are the instructions we created for the </a:t>
            </a:r>
            <a:r>
              <a:rPr lang="en-US" sz="2400" dirty="0" err="1" smtClean="0"/>
              <a:t>Medialib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"/>
            <a:ext cx="2971800" cy="596628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Oval 5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9961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we…? ;)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Andrea </a:t>
            </a:r>
            <a:r>
              <a:rPr lang="en-US" dirty="0" smtClean="0"/>
              <a:t>Valente</a:t>
            </a:r>
          </a:p>
          <a:p>
            <a:endParaRPr lang="en-US" dirty="0"/>
          </a:p>
          <a:p>
            <a:r>
              <a:rPr lang="en-US" dirty="0" err="1"/>
              <a:t>Emanuela</a:t>
            </a:r>
            <a:r>
              <a:rPr lang="en-US" dirty="0"/>
              <a:t> </a:t>
            </a:r>
            <a:r>
              <a:rPr lang="en-US" dirty="0" err="1" smtClean="0"/>
              <a:t>Marchetti</a:t>
            </a:r>
            <a:endParaRPr lang="en-US" dirty="0" smtClean="0"/>
          </a:p>
          <a:p>
            <a:endParaRPr lang="en-US" dirty="0"/>
          </a:p>
          <a:p>
            <a:r>
              <a:rPr lang="en-US" dirty="0" err="1"/>
              <a:t>Jingyun</a:t>
            </a:r>
            <a:r>
              <a:rPr lang="en-US" dirty="0"/>
              <a:t> Wang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0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Medialib</a:t>
            </a:r>
            <a:r>
              <a:rPr lang="en-US" dirty="0" smtClean="0"/>
              <a:t> examples/demo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Then we can look at </a:t>
            </a:r>
            <a:r>
              <a:rPr lang="en-US" b="1" dirty="0" smtClean="0">
                <a:solidFill>
                  <a:schemeClr val="tx2"/>
                </a:solidFill>
              </a:rPr>
              <a:t>/code/example1</a:t>
            </a:r>
          </a:p>
          <a:p>
            <a:pPr lvl="1"/>
            <a:r>
              <a:rPr lang="en-US" dirty="0" smtClean="0"/>
              <a:t>Run the examples, look at the code,</a:t>
            </a:r>
          </a:p>
          <a:p>
            <a:pPr lvl="1"/>
            <a:r>
              <a:rPr lang="en-US" dirty="0" smtClean="0"/>
              <a:t>Then let’s </a:t>
            </a:r>
            <a:r>
              <a:rPr lang="en-US" dirty="0"/>
              <a:t>do the </a:t>
            </a:r>
            <a:r>
              <a:rPr lang="en-US" dirty="0" smtClean="0"/>
              <a:t>task in file “task_for_you.pdf”</a:t>
            </a:r>
            <a:endParaRPr lang="en-US" dirty="0"/>
          </a:p>
          <a:p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dirty="0" smtClean="0"/>
              <a:t>If you want to, feel free to send us an email with your code/solutions:</a:t>
            </a:r>
          </a:p>
          <a:p>
            <a:pPr marL="457200" lvl="1" indent="0">
              <a:buNone/>
            </a:pPr>
            <a:r>
              <a:rPr lang="en-US" i="1" dirty="0" smtClean="0"/>
              <a:t>anva@mmmi.sdu.dk</a:t>
            </a:r>
          </a:p>
          <a:p>
            <a:pPr lvl="1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5743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progression(s)</a:t>
            </a:r>
            <a:br>
              <a:rPr lang="en-US" dirty="0" smtClean="0"/>
            </a:br>
            <a:r>
              <a:rPr lang="en-US" sz="3100" i="1" dirty="0" smtClean="0"/>
              <a:t>for different domains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constants, sequential code (no branching, no loops) -&gt; </a:t>
            </a:r>
            <a:r>
              <a:rPr lang="en-US" sz="2000" b="1" dirty="0" smtClean="0"/>
              <a:t>(*)</a:t>
            </a:r>
          </a:p>
          <a:p>
            <a:r>
              <a:rPr lang="en-US" sz="2000" dirty="0" smtClean="0"/>
              <a:t>variables, user input, random values</a:t>
            </a:r>
          </a:p>
          <a:p>
            <a:r>
              <a:rPr lang="en-US" sz="2000" dirty="0"/>
              <a:t>c</a:t>
            </a:r>
            <a:r>
              <a:rPr lang="en-US" sz="2000" dirty="0" smtClean="0"/>
              <a:t>hoice: IF, IF-ELSE, Boolean values and tests</a:t>
            </a:r>
          </a:p>
          <a:p>
            <a:r>
              <a:rPr lang="en-US" sz="2000" dirty="0" smtClean="0"/>
              <a:t>strings, loops</a:t>
            </a:r>
          </a:p>
          <a:p>
            <a:r>
              <a:rPr lang="en-US" sz="2000" dirty="0" smtClean="0"/>
              <a:t>arrays/lists, more loops</a:t>
            </a:r>
          </a:p>
          <a:p>
            <a:r>
              <a:rPr lang="en-US" sz="2000" dirty="0"/>
              <a:t>f</a:t>
            </a:r>
            <a:r>
              <a:rPr lang="en-US" sz="2000" dirty="0" smtClean="0"/>
              <a:t>unctions/procedures as code reuse</a:t>
            </a:r>
          </a:p>
        </p:txBody>
      </p:sp>
      <p:sp>
        <p:nvSpPr>
          <p:cNvPr id="5" name="TextBox 4"/>
          <p:cNvSpPr txBox="1"/>
          <p:nvPr/>
        </p:nvSpPr>
        <p:spPr>
          <a:xfrm rot="20936129">
            <a:off x="239859" y="1112103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6400800"/>
            <a:ext cx="806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(*) </a:t>
            </a:r>
            <a:r>
              <a:rPr lang="en-US" dirty="0" smtClean="0"/>
              <a:t>“What can’t I do”? </a:t>
            </a:r>
            <a:r>
              <a:rPr lang="en-US" b="1" dirty="0" smtClean="0"/>
              <a:t>-&gt;</a:t>
            </a:r>
            <a:r>
              <a:rPr lang="en-US" dirty="0" smtClean="0"/>
              <a:t> Example of problem that students can </a:t>
            </a:r>
            <a:r>
              <a:rPr lang="en-US" i="1" dirty="0" smtClean="0"/>
              <a:t>see</a:t>
            </a:r>
            <a:r>
              <a:rPr lang="en-US" dirty="0" smtClean="0"/>
              <a:t> but </a:t>
            </a:r>
            <a:r>
              <a:rPr lang="en-US" i="1" dirty="0" smtClean="0"/>
              <a:t>not express</a:t>
            </a:r>
            <a:r>
              <a:rPr lang="en-US" dirty="0" smtClean="0"/>
              <a:t>…</a:t>
            </a:r>
            <a:endParaRPr lang="en-US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04800" y="4038600"/>
            <a:ext cx="8458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58722" y="4166674"/>
            <a:ext cx="404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…</a:t>
            </a:r>
            <a:endParaRPr lang="en-US" sz="2400" b="1" dirty="0">
              <a:solidFill>
                <a:schemeClr val="tx2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89674" y="4106449"/>
            <a:ext cx="1636217" cy="1942879"/>
            <a:chOff x="389674" y="4106449"/>
            <a:chExt cx="1636217" cy="1942879"/>
          </a:xfrm>
        </p:grpSpPr>
        <p:sp>
          <p:nvSpPr>
            <p:cNvPr id="7" name="Down Arrow 6"/>
            <p:cNvSpPr/>
            <p:nvPr/>
          </p:nvSpPr>
          <p:spPr>
            <a:xfrm rot="2285519">
              <a:off x="1310271" y="4106449"/>
              <a:ext cx="533400" cy="64711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9674" y="4572000"/>
              <a:ext cx="1636217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OOP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more </a:t>
              </a:r>
              <a:r>
                <a:rPr lang="en-US" i="1" dirty="0" smtClean="0"/>
                <a:t>structure,</a:t>
              </a:r>
              <a:br>
                <a:rPr lang="en-US" i="1" dirty="0" smtClean="0"/>
              </a:br>
              <a:r>
                <a:rPr lang="en-US" dirty="0" smtClean="0"/>
                <a:t>better code</a:t>
              </a:r>
              <a:br>
                <a:rPr lang="en-US" dirty="0" smtClean="0"/>
              </a:br>
              <a:r>
                <a:rPr lang="en-US" dirty="0" smtClean="0"/>
                <a:t>organization,</a:t>
              </a:r>
              <a:br>
                <a:rPr lang="en-US" dirty="0" smtClean="0"/>
              </a:br>
              <a:r>
                <a:rPr lang="en-US" dirty="0" smtClean="0"/>
                <a:t>custom types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438400" y="4114799"/>
            <a:ext cx="2056332" cy="1407281"/>
            <a:chOff x="2438400" y="4114799"/>
            <a:chExt cx="2056332" cy="1407281"/>
          </a:xfrm>
        </p:grpSpPr>
        <p:sp>
          <p:nvSpPr>
            <p:cNvPr id="11" name="Down Arrow 10"/>
            <p:cNvSpPr/>
            <p:nvPr/>
          </p:nvSpPr>
          <p:spPr>
            <a:xfrm>
              <a:off x="2967463" y="4114799"/>
              <a:ext cx="533400" cy="76095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38400" y="4875749"/>
              <a:ext cx="20563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CSV + </a:t>
              </a:r>
              <a:r>
                <a:rPr lang="en-US" b="1" dirty="0" err="1" smtClean="0"/>
                <a:t>WebAPI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data and processing</a:t>
              </a:r>
              <a:endParaRPr lang="en-US" i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876800" y="4104365"/>
            <a:ext cx="1852183" cy="2164633"/>
            <a:chOff x="5020937" y="4104365"/>
            <a:chExt cx="1852183" cy="2164633"/>
          </a:xfrm>
        </p:grpSpPr>
        <p:sp>
          <p:nvSpPr>
            <p:cNvPr id="10" name="Down Arrow 9"/>
            <p:cNvSpPr/>
            <p:nvPr/>
          </p:nvSpPr>
          <p:spPr>
            <a:xfrm rot="19800000">
              <a:off x="5020937" y="4104365"/>
              <a:ext cx="533400" cy="1008895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37874" y="5068669"/>
              <a:ext cx="183524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Data Structures +</a:t>
              </a:r>
              <a:br>
                <a:rPr lang="en-US" b="1" dirty="0" smtClean="0"/>
              </a:br>
              <a:r>
                <a:rPr lang="en-US" b="1" dirty="0" smtClean="0"/>
                <a:t>Sorting / visiting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algorithms and</a:t>
              </a:r>
              <a:br>
                <a:rPr lang="en-US" dirty="0" smtClean="0"/>
              </a:br>
              <a:r>
                <a:rPr lang="en-US" dirty="0" smtClean="0"/>
                <a:t>complexity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302673" y="4439843"/>
            <a:ext cx="2889055" cy="1732357"/>
            <a:chOff x="6302673" y="4439843"/>
            <a:chExt cx="2889055" cy="1732357"/>
          </a:xfrm>
        </p:grpSpPr>
        <p:sp>
          <p:nvSpPr>
            <p:cNvPr id="16" name="Down Arrow 15"/>
            <p:cNvSpPr/>
            <p:nvPr/>
          </p:nvSpPr>
          <p:spPr>
            <a:xfrm rot="18806433">
              <a:off x="6836574" y="3905942"/>
              <a:ext cx="533400" cy="160120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86600" y="5248870"/>
              <a:ext cx="210512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Functional </a:t>
              </a:r>
              <a:r>
                <a:rPr lang="en-US" b="1" dirty="0" err="1" smtClean="0"/>
                <a:t>progr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dirty="0" smtClean="0"/>
                <a:t>filter/map/reduce</a:t>
              </a:r>
              <a:br>
                <a:rPr lang="en-US" dirty="0" smtClean="0"/>
              </a:br>
              <a:r>
                <a:rPr lang="en-US" dirty="0" smtClean="0"/>
                <a:t>high-order functions</a:t>
              </a:r>
            </a:p>
          </p:txBody>
        </p:sp>
      </p:grpSp>
      <p:sp>
        <p:nvSpPr>
          <p:cNvPr id="24" name="Rounded Rectangular Callout 23"/>
          <p:cNvSpPr/>
          <p:nvPr/>
        </p:nvSpPr>
        <p:spPr>
          <a:xfrm>
            <a:off x="7467600" y="2133600"/>
            <a:ext cx="1571728" cy="1371600"/>
          </a:xfrm>
          <a:prstGeom prst="wedgeRoundRectCallout">
            <a:avLst>
              <a:gd name="adj1" fmla="val -179245"/>
              <a:gd name="adj2" fmla="val 58484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When to talk about … </a:t>
            </a:r>
            <a:r>
              <a:rPr lang="en-US" sz="2000" b="1" i="1" dirty="0" smtClean="0"/>
              <a:t>scope</a:t>
            </a:r>
            <a:r>
              <a:rPr lang="en-US" sz="2000" dirty="0" smtClean="0"/>
              <a:t> ?</a:t>
            </a:r>
            <a:endParaRPr lang="en-US" sz="2000" dirty="0"/>
          </a:p>
        </p:txBody>
      </p:sp>
      <p:sp>
        <p:nvSpPr>
          <p:cNvPr id="21" name="Oval 20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133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Possible progression(s)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constants values: number and strings; sequential code</a:t>
            </a:r>
          </a:p>
          <a:p>
            <a:r>
              <a:rPr lang="en-US" sz="2000" dirty="0" smtClean="0"/>
              <a:t>variables and user input</a:t>
            </a:r>
          </a:p>
          <a:p>
            <a:r>
              <a:rPr lang="en-US" sz="2000" b="1" dirty="0" err="1" smtClean="0"/>
              <a:t>Use+Modify</a:t>
            </a:r>
            <a:r>
              <a:rPr lang="en-US" sz="2000" b="1" dirty="0" smtClean="0"/>
              <a:t> </a:t>
            </a:r>
            <a:r>
              <a:rPr lang="en-US" sz="2000" dirty="0" smtClean="0"/>
              <a:t>a program that draws cakes</a:t>
            </a:r>
          </a:p>
          <a:p>
            <a:pPr lvl="1"/>
            <a:r>
              <a:rPr lang="en-US" sz="1600" dirty="0" smtClean="0"/>
              <a:t>Draw cakes at random position</a:t>
            </a:r>
          </a:p>
          <a:p>
            <a:pPr lvl="1"/>
            <a:r>
              <a:rPr lang="en-US" sz="1600" dirty="0" smtClean="0"/>
              <a:t>Sometimes draw one cake sometimes draw another -&gt; IF + random</a:t>
            </a:r>
          </a:p>
          <a:p>
            <a:pPr lvl="1"/>
            <a:r>
              <a:rPr lang="en-US" sz="1600" dirty="0" smtClean="0"/>
              <a:t>Compose multiple images, depending on the value of variables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lists, for loop, draw a bar-chart from a list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a table is a list of lists -&gt; CSV , nested for loops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(very) simple web scraping with standard Python libs 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intro to JSON, how to call a </a:t>
            </a:r>
            <a:r>
              <a:rPr lang="en-US" sz="2000" dirty="0" err="1" smtClean="0">
                <a:solidFill>
                  <a:srgbClr val="7030A0"/>
                </a:solidFill>
              </a:rPr>
              <a:t>WebAPI</a:t>
            </a:r>
            <a:r>
              <a:rPr lang="en-US" sz="2000" dirty="0" smtClean="0">
                <a:solidFill>
                  <a:srgbClr val="7030A0"/>
                </a:solidFill>
              </a:rPr>
              <a:t>, response is a Python dictionary </a:t>
            </a:r>
            <a:r>
              <a:rPr lang="en-US" sz="2000" b="1" dirty="0" smtClean="0">
                <a:solidFill>
                  <a:srgbClr val="7030A0"/>
                </a:solidFill>
              </a:rPr>
              <a:t>:(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Intro to </a:t>
            </a:r>
            <a:r>
              <a:rPr lang="en-US" sz="2000" dirty="0" err="1" smtClean="0">
                <a:solidFill>
                  <a:srgbClr val="7030A0"/>
                </a:solidFill>
              </a:rPr>
              <a:t>Pyhton</a:t>
            </a:r>
            <a:r>
              <a:rPr lang="en-US" sz="2000" dirty="0" smtClean="0">
                <a:solidFill>
                  <a:srgbClr val="7030A0"/>
                </a:solidFill>
              </a:rPr>
              <a:t> files, save/load text files, save/load CSV files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Putting it all together in a simple tool-chain:</a:t>
            </a:r>
          </a:p>
          <a:p>
            <a:pPr lvl="1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python program P1 takes web data from a 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</a:rPr>
              <a:t>WebAPI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 (e.g. data about movies), converts from JSON to dictionary, and saves all data to CSV file</a:t>
            </a:r>
          </a:p>
          <a:p>
            <a:pPr lvl="1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Python program P2 opens CSV file (saved by P1) and draws infographics based on data</a:t>
            </a:r>
          </a:p>
        </p:txBody>
      </p:sp>
      <p:sp>
        <p:nvSpPr>
          <p:cNvPr id="5" name="TextBox 4"/>
          <p:cNvSpPr txBox="1"/>
          <p:nvPr/>
        </p:nvSpPr>
        <p:spPr>
          <a:xfrm rot="20936129">
            <a:off x="279512" y="581679"/>
            <a:ext cx="5597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II.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7512435" y="1214733"/>
            <a:ext cx="1571728" cy="1371600"/>
          </a:xfrm>
          <a:prstGeom prst="wedgeRoundRectCallout">
            <a:avLst>
              <a:gd name="adj1" fmla="val -76909"/>
              <a:gd name="adj2" fmla="val -53162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Used in course for Media students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1" y="6400800"/>
            <a:ext cx="8091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FOCUS on USE+MODIFY, less on CREATE. “Control your own tool-chain” idea!</a:t>
            </a:r>
            <a:endParaRPr lang="en-US" sz="2000" i="1" dirty="0"/>
          </a:p>
        </p:txBody>
      </p:sp>
      <p:sp>
        <p:nvSpPr>
          <p:cNvPr id="7" name="Oval 6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4900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/>
          <p:cNvCxnSpPr/>
          <p:nvPr/>
        </p:nvCxnSpPr>
        <p:spPr>
          <a:xfrm>
            <a:off x="76200" y="3352800"/>
            <a:ext cx="89154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Typical task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238125" y="1219200"/>
            <a:ext cx="1752600" cy="1752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read data from (online) sources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2828925" y="1219200"/>
            <a:ext cx="1752600" cy="1752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write notes about the data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21" idx="6"/>
            <a:endCxn id="22" idx="2"/>
          </p:cNvCxnSpPr>
          <p:nvPr/>
        </p:nvCxnSpPr>
        <p:spPr>
          <a:xfrm>
            <a:off x="1990725" y="20955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2" idx="6"/>
            <a:endCxn id="25" idx="2"/>
          </p:cNvCxnSpPr>
          <p:nvPr/>
        </p:nvCxnSpPr>
        <p:spPr>
          <a:xfrm>
            <a:off x="4581525" y="2095500"/>
            <a:ext cx="83954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5421074" y="1219200"/>
            <a:ext cx="1752600" cy="175260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data in your notes to create </a:t>
            </a:r>
            <a:r>
              <a:rPr lang="en-US" dirty="0" err="1" smtClean="0"/>
              <a:t>infographic</a:t>
            </a:r>
            <a:endParaRPr lang="en-US" dirty="0"/>
          </a:p>
        </p:txBody>
      </p:sp>
      <p:cxnSp>
        <p:nvCxnSpPr>
          <p:cNvPr id="26" name="Straight Connector 25"/>
          <p:cNvCxnSpPr>
            <a:stCxn id="25" idx="0"/>
            <a:endCxn id="28" idx="1"/>
          </p:cNvCxnSpPr>
          <p:nvPr/>
        </p:nvCxnSpPr>
        <p:spPr>
          <a:xfrm flipV="1">
            <a:off x="6297374" y="918758"/>
            <a:ext cx="156722" cy="3004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454096" y="626370"/>
            <a:ext cx="26899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/>
              <a:t>Infographics</a:t>
            </a:r>
            <a:r>
              <a:rPr lang="en-US" sz="1600" dirty="0" smtClean="0"/>
              <a:t> can be created </a:t>
            </a:r>
            <a:br>
              <a:rPr lang="en-US" sz="1600" dirty="0" smtClean="0"/>
            </a:br>
            <a:r>
              <a:rPr lang="en-US" sz="1600" dirty="0" smtClean="0"/>
              <a:t>by composing existing images </a:t>
            </a:r>
            <a:endParaRPr lang="en-US" sz="1600" dirty="0"/>
          </a:p>
        </p:txBody>
      </p:sp>
      <p:sp>
        <p:nvSpPr>
          <p:cNvPr id="33" name="Down Arrow 32"/>
          <p:cNvSpPr/>
          <p:nvPr/>
        </p:nvSpPr>
        <p:spPr>
          <a:xfrm>
            <a:off x="762000" y="3048001"/>
            <a:ext cx="609600" cy="91439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>
            <a:off x="3400425" y="3048000"/>
            <a:ext cx="609600" cy="91439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34"/>
          <p:cNvSpPr/>
          <p:nvPr/>
        </p:nvSpPr>
        <p:spPr>
          <a:xfrm>
            <a:off x="6070935" y="3048001"/>
            <a:ext cx="609600" cy="914399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238125" y="3962400"/>
            <a:ext cx="6935549" cy="2794575"/>
            <a:chOff x="238125" y="4063425"/>
            <a:chExt cx="6935549" cy="2794575"/>
          </a:xfrm>
        </p:grpSpPr>
        <p:sp>
          <p:nvSpPr>
            <p:cNvPr id="4" name="Oval 3"/>
            <p:cNvSpPr/>
            <p:nvPr/>
          </p:nvSpPr>
          <p:spPr>
            <a:xfrm>
              <a:off x="238125" y="4648200"/>
              <a:ext cx="1752600" cy="1752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Your program reads data from </a:t>
              </a:r>
              <a:r>
                <a:rPr lang="en-US" i="1" dirty="0" err="1" smtClean="0"/>
                <a:t>wikipedia</a:t>
              </a:r>
              <a:endParaRPr lang="en-US" i="1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2828925" y="4648200"/>
              <a:ext cx="1752600" cy="1752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Data is written in a CSV file</a:t>
              </a:r>
              <a:endParaRPr lang="en-US" dirty="0"/>
            </a:p>
          </p:txBody>
        </p:sp>
        <p:cxnSp>
          <p:nvCxnSpPr>
            <p:cNvPr id="7" name="Straight Arrow Connector 6"/>
            <p:cNvCxnSpPr>
              <a:stCxn id="4" idx="6"/>
              <a:endCxn id="5" idx="2"/>
            </p:cNvCxnSpPr>
            <p:nvPr/>
          </p:nvCxnSpPr>
          <p:spPr>
            <a:xfrm>
              <a:off x="1990725" y="5524500"/>
              <a:ext cx="838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5" idx="0"/>
              <a:endCxn id="11" idx="1"/>
            </p:cNvCxnSpPr>
            <p:nvPr/>
          </p:nvCxnSpPr>
          <p:spPr>
            <a:xfrm flipV="1">
              <a:off x="3705225" y="4355813"/>
              <a:ext cx="257175" cy="2923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3962400" y="4063425"/>
              <a:ext cx="22795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CSV can be read by </a:t>
              </a:r>
              <a:r>
                <a:rPr lang="en-US" sz="1600" dirty="0" smtClean="0"/>
                <a:t>Excel </a:t>
              </a:r>
            </a:p>
            <a:p>
              <a:pPr algn="ctr"/>
              <a:r>
                <a:rPr lang="en-US" sz="1600" dirty="0" smtClean="0"/>
                <a:t>and </a:t>
              </a:r>
              <a:r>
                <a:rPr lang="en-US" sz="1600" dirty="0"/>
                <a:t>Google Sheets</a:t>
              </a:r>
            </a:p>
          </p:txBody>
        </p:sp>
        <p:cxnSp>
          <p:nvCxnSpPr>
            <p:cNvPr id="13" name="Straight Arrow Connector 12"/>
            <p:cNvCxnSpPr>
              <a:stCxn id="5" idx="6"/>
              <a:endCxn id="14" idx="2"/>
            </p:cNvCxnSpPr>
            <p:nvPr/>
          </p:nvCxnSpPr>
          <p:spPr>
            <a:xfrm>
              <a:off x="4581525" y="5524500"/>
              <a:ext cx="83954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5421074" y="4648200"/>
              <a:ext cx="1752600" cy="1752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A program takes the data in CSV file and creates </a:t>
              </a:r>
              <a:r>
                <a:rPr lang="en-US" sz="1600" dirty="0" err="1" smtClean="0"/>
                <a:t>infographic</a:t>
              </a:r>
              <a:endParaRPr lang="en-US" sz="1600" dirty="0"/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>
              <a:off x="2409825" y="5943600"/>
              <a:ext cx="561976" cy="3296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1905000" y="6273225"/>
              <a:ext cx="23193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CSV </a:t>
              </a:r>
              <a:r>
                <a:rPr lang="en-US" sz="1600" dirty="0" smtClean="0"/>
                <a:t>means </a:t>
              </a:r>
              <a:br>
                <a:rPr lang="en-US" sz="1600" dirty="0" smtClean="0"/>
              </a:br>
              <a:r>
                <a:rPr lang="en-US" sz="1600" dirty="0" smtClean="0"/>
                <a:t>Comma-Separated Values</a:t>
              </a:r>
              <a:endParaRPr lang="en-US" sz="16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338" y="1143000"/>
            <a:ext cx="741862" cy="74186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426" y="1241219"/>
            <a:ext cx="734099" cy="64473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32981"/>
            <a:ext cx="1905000" cy="1361281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47" name="Straight Connector 46"/>
          <p:cNvCxnSpPr>
            <a:stCxn id="4" idx="0"/>
            <a:endCxn id="48" idx="1"/>
          </p:cNvCxnSpPr>
          <p:nvPr/>
        </p:nvCxnSpPr>
        <p:spPr>
          <a:xfrm flipV="1">
            <a:off x="1114425" y="4279613"/>
            <a:ext cx="409575" cy="267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524000" y="3987225"/>
            <a:ext cx="10732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Scraping</a:t>
            </a:r>
            <a:br>
              <a:rPr lang="en-US" sz="1600" dirty="0" smtClean="0"/>
            </a:br>
            <a:r>
              <a:rPr lang="en-US" sz="1600" dirty="0" smtClean="0"/>
              <a:t>or </a:t>
            </a:r>
            <a:r>
              <a:rPr lang="en-US" sz="1600" dirty="0" err="1" smtClean="0"/>
              <a:t>WebAPI</a:t>
            </a:r>
            <a:endParaRPr lang="en-US" sz="1600" dirty="0"/>
          </a:p>
        </p:txBody>
      </p:sp>
      <p:cxnSp>
        <p:nvCxnSpPr>
          <p:cNvPr id="51" name="Straight Connector 50"/>
          <p:cNvCxnSpPr>
            <a:stCxn id="14" idx="7"/>
            <a:endCxn id="52" idx="1"/>
          </p:cNvCxnSpPr>
          <p:nvPr/>
        </p:nvCxnSpPr>
        <p:spPr>
          <a:xfrm flipV="1">
            <a:off x="6917012" y="4225499"/>
            <a:ext cx="269991" cy="578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187003" y="3810000"/>
            <a:ext cx="1804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Pros: animation, </a:t>
            </a:r>
            <a:br>
              <a:rPr lang="en-US" sz="1600" dirty="0" smtClean="0"/>
            </a:br>
            <a:r>
              <a:rPr lang="en-US" sz="1600" dirty="0" smtClean="0"/>
              <a:t>interaction,  create </a:t>
            </a:r>
            <a:br>
              <a:rPr lang="en-US" sz="1600" dirty="0" smtClean="0"/>
            </a:br>
            <a:r>
              <a:rPr lang="en-US" sz="1600" dirty="0" smtClean="0"/>
              <a:t>a lot in short time</a:t>
            </a:r>
            <a:endParaRPr lang="en-US" sz="1600" dirty="0"/>
          </a:p>
        </p:txBody>
      </p:sp>
      <p:pic>
        <p:nvPicPr>
          <p:cNvPr id="1036" name="Picture 12" descr="C:\Users\andrea\OneDrive - Syddansk Universitet\__teaching\2021-1\course DigitalM\4lectures\1\ezgif-2-662c4b0a4af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958" y="4716317"/>
            <a:ext cx="1390042" cy="1979757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8" name="Rounded Rectangular Callout 37"/>
          <p:cNvSpPr/>
          <p:nvPr/>
        </p:nvSpPr>
        <p:spPr>
          <a:xfrm>
            <a:off x="48610" y="81708"/>
            <a:ext cx="1942115" cy="832692"/>
          </a:xfrm>
          <a:prstGeom prst="wedgeRoundRectCallout">
            <a:avLst>
              <a:gd name="adj1" fmla="val 95863"/>
              <a:gd name="adj2" fmla="val 6236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Used in course for Media 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42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i="1" dirty="0" smtClean="0"/>
              <a:t>fancy</a:t>
            </a:r>
            <a:r>
              <a:rPr lang="en-US" dirty="0" smtClean="0"/>
              <a:t>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To see the expressive power of the library</a:t>
            </a:r>
          </a:p>
          <a:p>
            <a:r>
              <a:rPr lang="en-US" dirty="0"/>
              <a:t>Let’s look at the sub-folder </a:t>
            </a:r>
            <a:r>
              <a:rPr lang="en-US" b="1" dirty="0">
                <a:solidFill>
                  <a:schemeClr val="tx2"/>
                </a:solidFill>
              </a:rPr>
              <a:t>/</a:t>
            </a:r>
            <a:r>
              <a:rPr lang="en-US" b="1" dirty="0" smtClean="0">
                <a:solidFill>
                  <a:schemeClr val="tx2"/>
                </a:solidFill>
              </a:rPr>
              <a:t>code/example2</a:t>
            </a:r>
            <a:endParaRPr lang="en-US" b="1" dirty="0">
              <a:solidFill>
                <a:schemeClr val="tx2"/>
              </a:solidFill>
            </a:endParaRPr>
          </a:p>
          <a:p>
            <a:pPr lvl="1"/>
            <a:r>
              <a:rPr lang="en-US" sz="2000" dirty="0" smtClean="0"/>
              <a:t>Better programming style 1 -&gt; shows how functions and data can be used to </a:t>
            </a:r>
            <a:r>
              <a:rPr lang="en-US" sz="2000" i="1" dirty="0" smtClean="0"/>
              <a:t>clean up</a:t>
            </a:r>
            <a:r>
              <a:rPr lang="en-US" sz="2000" dirty="0" smtClean="0"/>
              <a:t> the code. Related to refactoring</a:t>
            </a:r>
          </a:p>
          <a:p>
            <a:pPr lvl="1"/>
            <a:r>
              <a:rPr lang="en-US" sz="2000" dirty="0" smtClean="0"/>
              <a:t>Better </a:t>
            </a:r>
            <a:r>
              <a:rPr lang="en-US" sz="2000" dirty="0"/>
              <a:t>programming </a:t>
            </a:r>
            <a:r>
              <a:rPr lang="en-US" sz="2000" dirty="0" smtClean="0"/>
              <a:t>style 2 -&gt; example of top-down analysis of the game Rock Paper Scissors</a:t>
            </a:r>
          </a:p>
          <a:p>
            <a:pPr lvl="1"/>
            <a:r>
              <a:rPr lang="en-US" sz="2000" dirty="0" smtClean="0"/>
              <a:t>GUI -&gt; a graphical editor with “buttons” that saves/loads icons in a JSON file</a:t>
            </a:r>
            <a:endParaRPr lang="en-US" dirty="0"/>
          </a:p>
          <a:p>
            <a:pPr lvl="1"/>
            <a:r>
              <a:rPr lang="en-US" sz="2000" dirty="0" smtClean="0"/>
              <a:t>More advanced games -&gt; Pong clone and a tile-based One Dimensional Game </a:t>
            </a:r>
            <a:r>
              <a:rPr lang="en-US" sz="2000" b="1" baseline="30000" dirty="0"/>
              <a:t>(</a:t>
            </a:r>
            <a:r>
              <a:rPr lang="en-US" sz="2000" b="1" baseline="30000" dirty="0" smtClean="0"/>
              <a:t>1)</a:t>
            </a:r>
            <a:r>
              <a:rPr lang="en-US" sz="2000" dirty="0"/>
              <a:t> </a:t>
            </a:r>
            <a:r>
              <a:rPr lang="en-US" sz="2000" dirty="0" smtClean="0"/>
              <a:t>me </a:t>
            </a:r>
          </a:p>
          <a:p>
            <a:pPr lvl="1"/>
            <a:r>
              <a:rPr lang="en-US" sz="2000" dirty="0"/>
              <a:t>procedural </a:t>
            </a:r>
            <a:r>
              <a:rPr lang="en-US" sz="2000" dirty="0" smtClean="0"/>
              <a:t>monster -&gt; step-by-step creation of an animation, with random elements</a:t>
            </a:r>
          </a:p>
          <a:p>
            <a:pPr lvl="1"/>
            <a:r>
              <a:rPr lang="en-US" sz="2000" dirty="0"/>
              <a:t>read from </a:t>
            </a:r>
            <a:r>
              <a:rPr lang="en-US" sz="2000" dirty="0" err="1"/>
              <a:t>wikipedia</a:t>
            </a:r>
            <a:r>
              <a:rPr lang="en-US" sz="2000" dirty="0"/>
              <a:t> </a:t>
            </a:r>
            <a:r>
              <a:rPr lang="en-US" sz="2000" dirty="0" err="1" smtClean="0"/>
              <a:t>WebAPI</a:t>
            </a:r>
            <a:r>
              <a:rPr lang="en-US" sz="2000" dirty="0" smtClean="0"/>
              <a:t> -&gt; examples of tool-chain that retrieves data from a </a:t>
            </a:r>
            <a:r>
              <a:rPr lang="en-US" sz="2000" dirty="0" err="1" smtClean="0"/>
              <a:t>WebAPI</a:t>
            </a:r>
            <a:r>
              <a:rPr lang="en-US" sz="2000" dirty="0" smtClean="0"/>
              <a:t> and uses </a:t>
            </a:r>
            <a:r>
              <a:rPr lang="en-US" sz="2000" dirty="0" err="1" smtClean="0"/>
              <a:t>Medialib</a:t>
            </a:r>
            <a:r>
              <a:rPr lang="en-US" sz="2000" dirty="0" smtClean="0"/>
              <a:t> to create an </a:t>
            </a:r>
            <a:r>
              <a:rPr lang="en-US" sz="2000" dirty="0" err="1" smtClean="0"/>
              <a:t>inforgraphic</a:t>
            </a:r>
            <a:endParaRPr lang="en-US" sz="2000" dirty="0" smtClean="0"/>
          </a:p>
          <a:p>
            <a:pPr lvl="1"/>
            <a:r>
              <a:rPr lang="en-US" sz="2000" dirty="0"/>
              <a:t>sequential </a:t>
            </a:r>
            <a:r>
              <a:rPr lang="en-US" sz="2000" dirty="0" smtClean="0"/>
              <a:t>quiz -&gt; recipe/template to create simple graphical quizzes, with emphasis on sequential programming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6412468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(1)</a:t>
            </a:r>
            <a:r>
              <a:rPr lang="en-US" dirty="0" smtClean="0"/>
              <a:t> https</a:t>
            </a:r>
            <a:r>
              <a:rPr lang="en-US" dirty="0"/>
              <a:t>://link.springer.com/chapter/10.1007/978-3-642-37982-6_19</a:t>
            </a:r>
          </a:p>
        </p:txBody>
      </p:sp>
      <p:sp>
        <p:nvSpPr>
          <p:cNvPr id="5" name="Oval 4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1975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Official examples/tutorial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medialib.club/tutorials/msc</a:t>
            </a:r>
            <a:endParaRPr lang="en-US" dirty="0" smtClean="0"/>
          </a:p>
          <a:p>
            <a:r>
              <a:rPr lang="en-US" dirty="0"/>
              <a:t>And: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medialib.club/documentation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ight Triangle 4"/>
          <p:cNvSpPr/>
          <p:nvPr/>
        </p:nvSpPr>
        <p:spPr>
          <a:xfrm rot="5400000">
            <a:off x="0" y="10099"/>
            <a:ext cx="609600" cy="6096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16200000">
            <a:off x="8534400" y="6248400"/>
            <a:ext cx="609600" cy="6096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9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Semantics: Notional Machine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 dirty="0" smtClean="0"/>
              <a:t>&lt;&lt; The </a:t>
            </a:r>
            <a:r>
              <a:rPr lang="en-US" sz="2000" i="1" dirty="0"/>
              <a:t>overarching take-away for researchers is to think more deeply about linguistic assumptions and how they interact with pedagogy of prior and current courses. 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endParaRPr lang="en-US" sz="2000" i="1" dirty="0" smtClean="0"/>
          </a:p>
          <a:p>
            <a:pPr marL="0" indent="0">
              <a:buNone/>
            </a:pPr>
            <a:r>
              <a:rPr lang="en-US" sz="2000" b="1" i="1" dirty="0" smtClean="0"/>
              <a:t>For </a:t>
            </a:r>
            <a:r>
              <a:rPr lang="en-US" sz="2000" b="1" i="1" dirty="0"/>
              <a:t>teachers, we must remember that we choose not just the syntax and IDE in which we will teach; we also choose the pedagogy, problems, and notional machine through which students experience our chosen language. </a:t>
            </a:r>
            <a:endParaRPr lang="en-US" sz="2000" b="1" i="1" dirty="0" smtClean="0"/>
          </a:p>
          <a:p>
            <a:pPr marL="0" indent="0">
              <a:buNone/>
            </a:pPr>
            <a:endParaRPr lang="en-US" sz="2000" i="1" dirty="0"/>
          </a:p>
          <a:p>
            <a:pPr marL="0" indent="0">
              <a:buNone/>
            </a:pPr>
            <a:r>
              <a:rPr lang="en-US" sz="2000" i="1" dirty="0" smtClean="0"/>
              <a:t>As computing </a:t>
            </a:r>
            <a:r>
              <a:rPr lang="en-US" sz="2000" i="1" dirty="0"/>
              <a:t>is applied to more and more domains, more end-users become casual programmers, and more languages arise to meet these needs, computing education research gains a wealth of interesting problems to explore that are far more nuanced than covered </a:t>
            </a:r>
            <a:r>
              <a:rPr lang="en-US" sz="2000" i="1" dirty="0" smtClean="0"/>
              <a:t>by our </a:t>
            </a:r>
            <a:r>
              <a:rPr lang="en-US" sz="2000" i="1" dirty="0"/>
              <a:t>earlier conception of paradigms</a:t>
            </a:r>
            <a:r>
              <a:rPr lang="en-US" sz="2000" i="1" dirty="0" smtClean="0"/>
              <a:t>. &gt;&gt;</a:t>
            </a:r>
            <a:endParaRPr lang="en-US" sz="2000" i="1" dirty="0"/>
          </a:p>
        </p:txBody>
      </p:sp>
      <p:sp>
        <p:nvSpPr>
          <p:cNvPr id="3" name="Rectangle 2"/>
          <p:cNvSpPr/>
          <p:nvPr/>
        </p:nvSpPr>
        <p:spPr>
          <a:xfrm>
            <a:off x="457200" y="60198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tx2"/>
                </a:solidFill>
              </a:rPr>
              <a:t>Krishnamurthi</a:t>
            </a:r>
            <a:r>
              <a:rPr lang="en-US" dirty="0">
                <a:solidFill>
                  <a:schemeClr val="tx2"/>
                </a:solidFill>
              </a:rPr>
              <a:t>, S., &amp; </a:t>
            </a:r>
            <a:r>
              <a:rPr lang="en-US" dirty="0" err="1">
                <a:solidFill>
                  <a:schemeClr val="tx2"/>
                </a:solidFill>
              </a:rPr>
              <a:t>Fisler</a:t>
            </a:r>
            <a:r>
              <a:rPr lang="en-US" dirty="0">
                <a:solidFill>
                  <a:schemeClr val="tx2"/>
                </a:solidFill>
              </a:rPr>
              <a:t>, K. (2019). 13 Programming Paradigms and Beyond. </a:t>
            </a:r>
            <a:r>
              <a:rPr lang="en-US" i="1" dirty="0">
                <a:solidFill>
                  <a:schemeClr val="tx2"/>
                </a:solidFill>
              </a:rPr>
              <a:t>The Cambridge handbook of computing education </a:t>
            </a:r>
            <a:r>
              <a:rPr lang="en-US" i="1" dirty="0" smtClean="0">
                <a:solidFill>
                  <a:schemeClr val="tx2"/>
                </a:solidFill>
              </a:rPr>
              <a:t>research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2307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354F1D-ACE8-4D26-B46E-F321D67FF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How to visualize a NoM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D8AE607-25B5-4EFC-BDA8-115256C1A4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800" dirty="0" smtClean="0"/>
              <a:t>Inspiration from </a:t>
            </a:r>
            <a:r>
              <a:rPr lang="da-DK" sz="2800" i="1" dirty="0" smtClean="0"/>
              <a:t>operational semantics </a:t>
            </a:r>
            <a:r>
              <a:rPr lang="da-DK" sz="2800" b="1" i="1" dirty="0" smtClean="0"/>
              <a:t>(1)</a:t>
            </a:r>
            <a:r>
              <a:rPr lang="da-DK" sz="2800" i="1" dirty="0" smtClean="0"/>
              <a:t>: </a:t>
            </a:r>
          </a:p>
          <a:p>
            <a:pPr lvl="1"/>
            <a:r>
              <a:rPr lang="da-DK" sz="2400" dirty="0" smtClean="0"/>
              <a:t>rules with </a:t>
            </a:r>
            <a:r>
              <a:rPr lang="da-DK" sz="2400" b="1" dirty="0" smtClean="0"/>
              <a:t>pattern matching </a:t>
            </a:r>
            <a:r>
              <a:rPr lang="da-DK" sz="2400" dirty="0" smtClean="0"/>
              <a:t>and </a:t>
            </a:r>
            <a:r>
              <a:rPr lang="da-DK" sz="2400" b="1" dirty="0" smtClean="0"/>
              <a:t>before-after structure</a:t>
            </a:r>
          </a:p>
          <a:p>
            <a:r>
              <a:rPr lang="da-DK" sz="2800" dirty="0"/>
              <a:t>Define the semantics of the central instructions in the Medialib </a:t>
            </a:r>
            <a:r>
              <a:rPr lang="da-DK" sz="2800" dirty="0" smtClean="0">
                <a:sym typeface="Wingdings" panose="05000000000000000000" pitchFamily="2" charset="2"/>
              </a:rPr>
              <a:t></a:t>
            </a:r>
            <a:endParaRPr lang="da-DK" sz="2800" dirty="0" smtClean="0"/>
          </a:p>
          <a:p>
            <a:r>
              <a:rPr lang="da-DK" sz="2800" dirty="0" smtClean="0"/>
              <a:t>But... unify </a:t>
            </a:r>
            <a:r>
              <a:rPr lang="da-DK" sz="2800" dirty="0"/>
              <a:t>the notation for the </a:t>
            </a:r>
            <a:r>
              <a:rPr lang="da-DK" sz="2800" dirty="0" smtClean="0"/>
              <a:t>semantics of </a:t>
            </a:r>
          </a:p>
          <a:p>
            <a:pPr lvl="1"/>
            <a:r>
              <a:rPr lang="da-DK" sz="2400" dirty="0" smtClean="0"/>
              <a:t>python fragment </a:t>
            </a:r>
          </a:p>
          <a:p>
            <a:pPr lvl="1"/>
            <a:r>
              <a:rPr lang="da-DK" sz="2400" dirty="0" smtClean="0"/>
              <a:t>and graphics commands</a:t>
            </a:r>
            <a:endParaRPr lang="da-DK" sz="2400" dirty="0"/>
          </a:p>
          <a:p>
            <a:r>
              <a:rPr lang="da-DK" sz="2800" dirty="0" smtClean="0"/>
              <a:t>And keeping </a:t>
            </a:r>
            <a:r>
              <a:rPr lang="da-DK" sz="2800" dirty="0"/>
              <a:t>it visual and somehow </a:t>
            </a:r>
            <a:r>
              <a:rPr lang="da-DK" sz="2800" dirty="0" smtClean="0"/>
              <a:t>informal </a:t>
            </a:r>
            <a:r>
              <a:rPr lang="da-DK" sz="2800" b="1" i="1" dirty="0" smtClean="0"/>
              <a:t>(2)</a:t>
            </a:r>
            <a:endParaRPr lang="da-DK" sz="2800" b="1" i="1" dirty="0"/>
          </a:p>
        </p:txBody>
      </p:sp>
      <p:sp>
        <p:nvSpPr>
          <p:cNvPr id="5" name="Rectangle 4"/>
          <p:cNvSpPr/>
          <p:nvPr/>
        </p:nvSpPr>
        <p:spPr>
          <a:xfrm>
            <a:off x="762000" y="5581471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b="1" i="1" dirty="0"/>
              <a:t>(1</a:t>
            </a:r>
            <a:r>
              <a:rPr lang="da-DK" b="1" i="1" dirty="0" smtClean="0"/>
              <a:t>) </a:t>
            </a:r>
            <a:r>
              <a:rPr lang="en-US" b="1" dirty="0" err="1" smtClean="0"/>
              <a:t>Plotkin</a:t>
            </a:r>
            <a:r>
              <a:rPr lang="en-US" b="1" dirty="0"/>
              <a:t>, Gordon D.</a:t>
            </a:r>
            <a:r>
              <a:rPr lang="en-US" dirty="0"/>
              <a:t> </a:t>
            </a:r>
            <a:r>
              <a:rPr lang="en-US" i="1" dirty="0"/>
              <a:t>A structural approach to operational semantics</a:t>
            </a:r>
            <a:r>
              <a:rPr lang="en-US" dirty="0"/>
              <a:t>. Aarhus university, 1981</a:t>
            </a:r>
            <a:r>
              <a:rPr lang="en-US" dirty="0" smtClean="0"/>
              <a:t>.</a:t>
            </a:r>
          </a:p>
          <a:p>
            <a:r>
              <a:rPr lang="da-DK" b="1" i="1" dirty="0"/>
              <a:t>(2</a:t>
            </a:r>
            <a:r>
              <a:rPr lang="da-DK" b="1" i="1" dirty="0" smtClean="0"/>
              <a:t>) </a:t>
            </a:r>
            <a:r>
              <a:rPr lang="en-US" b="1" dirty="0" smtClean="0"/>
              <a:t>Michael </a:t>
            </a:r>
            <a:r>
              <a:rPr lang="en-US" b="1" dirty="0"/>
              <a:t>Berry, Michael </a:t>
            </a:r>
            <a:r>
              <a:rPr lang="en-US" b="1" dirty="0" err="1"/>
              <a:t>Kölling</a:t>
            </a:r>
            <a:r>
              <a:rPr lang="en-US" b="1" dirty="0"/>
              <a:t> 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/>
              <a:t>The state of play: a notional machine for learning programming” </a:t>
            </a:r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778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0BF13C1-D286-4BA8-9E74-7AA7DDB812D7}"/>
              </a:ext>
            </a:extLst>
          </p:cNvPr>
          <p:cNvSpPr txBox="1"/>
          <p:nvPr/>
        </p:nvSpPr>
        <p:spPr>
          <a:xfrm>
            <a:off x="1746659" y="42752"/>
            <a:ext cx="4692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400" dirty="0"/>
              <a:t>A small NOM for </a:t>
            </a:r>
            <a:r>
              <a:rPr lang="da-DK" sz="2400" dirty="0" err="1"/>
              <a:t>Medialib</a:t>
            </a:r>
            <a:r>
              <a:rPr lang="da-DK" sz="2400" dirty="0"/>
              <a:t> </a:t>
            </a:r>
            <a:r>
              <a:rPr lang="da-DK" sz="2400" dirty="0" err="1"/>
              <a:t>commads</a:t>
            </a:r>
            <a:endParaRPr lang="en-US" sz="2400" dirty="0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CD570494-E9E2-4651-8763-488B3F22FFCD}"/>
              </a:ext>
            </a:extLst>
          </p:cNvPr>
          <p:cNvGrpSpPr/>
          <p:nvPr/>
        </p:nvGrpSpPr>
        <p:grpSpPr>
          <a:xfrm>
            <a:off x="4093103" y="2971800"/>
            <a:ext cx="2967335" cy="1081030"/>
            <a:chOff x="108135" y="3257613"/>
            <a:chExt cx="5554416" cy="1517648"/>
          </a:xfrm>
        </p:grpSpPr>
        <p:sp>
          <p:nvSpPr>
            <p:cNvPr id="8" name="Rounded Rectangle 95">
              <a:extLst>
                <a:ext uri="{FF2B5EF4-FFF2-40B4-BE49-F238E27FC236}">
                  <a16:creationId xmlns="" xmlns:a16="http://schemas.microsoft.com/office/drawing/2014/main" id="{3C5924B3-B29C-4ED7-B015-C15BA102F957}"/>
                </a:ext>
              </a:extLst>
            </p:cNvPr>
            <p:cNvSpPr/>
            <p:nvPr/>
          </p:nvSpPr>
          <p:spPr>
            <a:xfrm>
              <a:off x="108135" y="3257613"/>
              <a:ext cx="5486400" cy="149173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649CC67A-BF5A-4539-81D5-4A4C187228C7}"/>
                </a:ext>
              </a:extLst>
            </p:cNvPr>
            <p:cNvSpPr txBox="1"/>
            <p:nvPr/>
          </p:nvSpPr>
          <p:spPr>
            <a:xfrm>
              <a:off x="1689548" y="3257613"/>
              <a:ext cx="2459041" cy="432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print a variable</a:t>
              </a:r>
            </a:p>
          </p:txBody>
        </p:sp>
        <p:sp>
          <p:nvSpPr>
            <p:cNvPr id="10" name="Right Arrow 97">
              <a:extLst>
                <a:ext uri="{FF2B5EF4-FFF2-40B4-BE49-F238E27FC236}">
                  <a16:creationId xmlns="" xmlns:a16="http://schemas.microsoft.com/office/drawing/2014/main" id="{511E3667-2D83-4C53-9053-C5C239B0F2BE}"/>
                </a:ext>
              </a:extLst>
            </p:cNvPr>
            <p:cNvSpPr/>
            <p:nvPr/>
          </p:nvSpPr>
          <p:spPr>
            <a:xfrm>
              <a:off x="1502311" y="3942515"/>
              <a:ext cx="685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FD7F2BDA-3911-489E-AD43-3AB660F9E3F4}"/>
                </a:ext>
              </a:extLst>
            </p:cNvPr>
            <p:cNvSpPr txBox="1"/>
            <p:nvPr/>
          </p:nvSpPr>
          <p:spPr>
            <a:xfrm>
              <a:off x="488288" y="3921917"/>
              <a:ext cx="1149825" cy="367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print(a)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BC1C75C7-4BF5-4ACF-86E0-DF902C4FA95C}"/>
                </a:ext>
              </a:extLst>
            </p:cNvPr>
            <p:cNvSpPr txBox="1"/>
            <p:nvPr/>
          </p:nvSpPr>
          <p:spPr>
            <a:xfrm>
              <a:off x="4272679" y="4343549"/>
              <a:ext cx="1389872" cy="367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on screen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67C1B526-D8AA-4E2A-A08D-D554C8A3FB50}"/>
                </a:ext>
              </a:extLst>
            </p:cNvPr>
            <p:cNvGrpSpPr/>
            <p:nvPr/>
          </p:nvGrpSpPr>
          <p:grpSpPr>
            <a:xfrm>
              <a:off x="2260090" y="3779816"/>
              <a:ext cx="1043625" cy="630198"/>
              <a:chOff x="6650794" y="3796099"/>
              <a:chExt cx="1043625" cy="630198"/>
            </a:xfrm>
          </p:grpSpPr>
          <p:sp>
            <p:nvSpPr>
              <p:cNvPr id="18" name="Frame 17">
                <a:extLst>
                  <a:ext uri="{FF2B5EF4-FFF2-40B4-BE49-F238E27FC236}">
                    <a16:creationId xmlns="" xmlns:a16="http://schemas.microsoft.com/office/drawing/2014/main" id="{6F780D9A-BDEA-4B2C-8ABA-44D378C0DD85}"/>
                  </a:ext>
                </a:extLst>
              </p:cNvPr>
              <p:cNvSpPr/>
              <p:nvPr/>
            </p:nvSpPr>
            <p:spPr>
              <a:xfrm>
                <a:off x="7019579" y="3904565"/>
                <a:ext cx="656274" cy="521732"/>
              </a:xfrm>
              <a:prstGeom prst="fram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90AA1135-AC24-4DB1-8A55-1988B5829C8C}"/>
                  </a:ext>
                </a:extLst>
              </p:cNvPr>
              <p:cNvSpPr txBox="1"/>
              <p:nvPr/>
            </p:nvSpPr>
            <p:spPr>
              <a:xfrm>
                <a:off x="6650794" y="3796099"/>
                <a:ext cx="471692" cy="3672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a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id="{4304DE3A-8DBA-46D8-A160-86BBBC48418F}"/>
                  </a:ext>
                </a:extLst>
              </p:cNvPr>
              <p:cNvSpPr txBox="1"/>
              <p:nvPr/>
            </p:nvSpPr>
            <p:spPr>
              <a:xfrm>
                <a:off x="7078699" y="3980765"/>
                <a:ext cx="615720" cy="3672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10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8FA1BFBB-C544-4311-A4C4-AB5E83515755}"/>
                </a:ext>
              </a:extLst>
            </p:cNvPr>
            <p:cNvSpPr txBox="1"/>
            <p:nvPr/>
          </p:nvSpPr>
          <p:spPr>
            <a:xfrm>
              <a:off x="2363284" y="4405929"/>
              <a:ext cx="1248844" cy="367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memory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9C505298-0AE8-4678-9EE2-1CBA60DEF57C}"/>
                </a:ext>
              </a:extLst>
            </p:cNvPr>
            <p:cNvSpPr txBox="1"/>
            <p:nvPr/>
          </p:nvSpPr>
          <p:spPr>
            <a:xfrm>
              <a:off x="4527734" y="3999015"/>
              <a:ext cx="615720" cy="3672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/>
                <a:t>10</a:t>
              </a:r>
              <a:endParaRPr lang="en-US" sz="1050" b="1" i="1" dirty="0"/>
            </a:p>
          </p:txBody>
        </p:sp>
        <p:cxnSp>
          <p:nvCxnSpPr>
            <p:cNvPr id="16" name="Curved Connector 103">
              <a:extLst>
                <a:ext uri="{FF2B5EF4-FFF2-40B4-BE49-F238E27FC236}">
                  <a16:creationId xmlns="" xmlns:a16="http://schemas.microsoft.com/office/drawing/2014/main" id="{CF3918F5-FD7E-457A-AF12-8DD1BD8D393F}"/>
                </a:ext>
              </a:extLst>
            </p:cNvPr>
            <p:cNvCxnSpPr>
              <a:stCxn id="20" idx="2"/>
              <a:endCxn id="15" idx="1"/>
            </p:cNvCxnSpPr>
            <p:nvPr/>
          </p:nvCxnSpPr>
          <p:spPr>
            <a:xfrm rot="5400000" flipH="1" flipV="1">
              <a:off x="3687242" y="3491263"/>
              <a:ext cx="149103" cy="1531880"/>
            </a:xfrm>
            <a:prstGeom prst="curvedConnector4">
              <a:avLst>
                <a:gd name="adj1" fmla="val -215240"/>
                <a:gd name="adj2" fmla="val 60048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="" xmlns:a16="http://schemas.microsoft.com/office/drawing/2014/main" id="{07917977-907F-46B6-A516-177E56D48382}"/>
                </a:ext>
              </a:extLst>
            </p:cNvPr>
            <p:cNvCxnSpPr/>
            <p:nvPr/>
          </p:nvCxnSpPr>
          <p:spPr>
            <a:xfrm>
              <a:off x="4093534" y="4095915"/>
              <a:ext cx="0" cy="67934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EC87289B-70CE-4B39-A8C4-0E99A60A3BD2}"/>
              </a:ext>
            </a:extLst>
          </p:cNvPr>
          <p:cNvSpPr txBox="1"/>
          <p:nvPr/>
        </p:nvSpPr>
        <p:spPr>
          <a:xfrm>
            <a:off x="5302575" y="1206631"/>
            <a:ext cx="35682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i="1" dirty="0"/>
              <a:t>How to </a:t>
            </a:r>
            <a:r>
              <a:rPr lang="da-DK" i="1" dirty="0" err="1"/>
              <a:t>define</a:t>
            </a:r>
            <a:r>
              <a:rPr lang="da-DK" i="1" dirty="0"/>
              <a:t> a single </a:t>
            </a:r>
            <a:r>
              <a:rPr lang="da-DK" i="1" dirty="0" err="1"/>
              <a:t>rule</a:t>
            </a:r>
            <a:r>
              <a:rPr lang="da-DK" i="1" dirty="0"/>
              <a:t> </a:t>
            </a:r>
            <a:r>
              <a:rPr lang="da-DK" i="1" dirty="0" err="1"/>
              <a:t>structure</a:t>
            </a:r>
            <a:r>
              <a:rPr lang="da-DK" i="1" dirty="0"/>
              <a:t/>
            </a:r>
            <a:br>
              <a:rPr lang="da-DK" i="1" dirty="0"/>
            </a:br>
            <a:r>
              <a:rPr lang="da-DK" i="1" dirty="0" err="1"/>
              <a:t>that</a:t>
            </a:r>
            <a:r>
              <a:rPr lang="da-DK" i="1" dirty="0"/>
              <a:t> </a:t>
            </a:r>
            <a:r>
              <a:rPr lang="da-DK" i="1" dirty="0" err="1"/>
              <a:t>can</a:t>
            </a:r>
            <a:r>
              <a:rPr lang="da-DK" i="1" dirty="0"/>
              <a:t> </a:t>
            </a:r>
            <a:r>
              <a:rPr lang="da-DK" i="1" dirty="0" err="1"/>
              <a:t>work</a:t>
            </a:r>
            <a:r>
              <a:rPr lang="da-DK" i="1" dirty="0"/>
              <a:t> for the </a:t>
            </a:r>
            <a:r>
              <a:rPr lang="da-DK" i="1" dirty="0" err="1"/>
              <a:t>semantics</a:t>
            </a:r>
            <a:r>
              <a:rPr lang="da-DK" i="1" dirty="0"/>
              <a:t> of </a:t>
            </a:r>
          </a:p>
          <a:p>
            <a:r>
              <a:rPr lang="da-DK" i="1" dirty="0"/>
              <a:t>all </a:t>
            </a:r>
            <a:r>
              <a:rPr lang="da-DK" i="1" dirty="0" err="1"/>
              <a:t>instructions</a:t>
            </a:r>
            <a:endParaRPr lang="da-DK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609600"/>
            <a:ext cx="4448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Sequence, assignments, numbers and strings,</a:t>
            </a:r>
            <a:br>
              <a:rPr lang="en-US" dirty="0" smtClean="0"/>
            </a:br>
            <a:r>
              <a:rPr lang="en-US" dirty="0" smtClean="0"/>
              <a:t>lists, loops, conditionals</a:t>
            </a:r>
            <a:endParaRPr lang="en-US" dirty="0"/>
          </a:p>
        </p:txBody>
      </p:sp>
      <p:sp>
        <p:nvSpPr>
          <p:cNvPr id="24" name="Plus 23"/>
          <p:cNvSpPr/>
          <p:nvPr/>
        </p:nvSpPr>
        <p:spPr>
          <a:xfrm>
            <a:off x="205030" y="1197852"/>
            <a:ext cx="377851" cy="347495"/>
          </a:xfrm>
          <a:prstGeom prst="mathPlu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stCxn id="26" idx="1"/>
          </p:cNvCxnSpPr>
          <p:nvPr/>
        </p:nvCxnSpPr>
        <p:spPr>
          <a:xfrm flipH="1" flipV="1">
            <a:off x="4666269" y="1292418"/>
            <a:ext cx="636306" cy="3758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6" idx="1"/>
          </p:cNvCxnSpPr>
          <p:nvPr/>
        </p:nvCxnSpPr>
        <p:spPr>
          <a:xfrm flipH="1">
            <a:off x="3581400" y="1668296"/>
            <a:ext cx="1721175" cy="4616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4139506" y="4175009"/>
            <a:ext cx="4934931" cy="2682991"/>
            <a:chOff x="4666268" y="4098809"/>
            <a:chExt cx="4934931" cy="2682991"/>
          </a:xfrm>
        </p:grpSpPr>
        <p:sp>
          <p:nvSpPr>
            <p:cNvPr id="2" name="Rectangle: Rounded Corners 1">
              <a:extLst>
                <a:ext uri="{FF2B5EF4-FFF2-40B4-BE49-F238E27FC236}">
                  <a16:creationId xmlns="" xmlns:a16="http://schemas.microsoft.com/office/drawing/2014/main" id="{2BE74AC3-3605-4914-97A8-38D2A7FF549F}"/>
                </a:ext>
              </a:extLst>
            </p:cNvPr>
            <p:cNvSpPr/>
            <p:nvPr/>
          </p:nvSpPr>
          <p:spPr>
            <a:xfrm>
              <a:off x="4666268" y="4574358"/>
              <a:ext cx="4934931" cy="187593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="" xmlns:a16="http://schemas.microsoft.com/office/drawing/2014/main" id="{87B1576A-4AD3-40A1-A0E7-ABAF9AAA87B7}"/>
                </a:ext>
              </a:extLst>
            </p:cNvPr>
            <p:cNvCxnSpPr/>
            <p:nvPr/>
          </p:nvCxnSpPr>
          <p:spPr>
            <a:xfrm>
              <a:off x="5860762" y="4218080"/>
              <a:ext cx="0" cy="2552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="" xmlns:a16="http://schemas.microsoft.com/office/drawing/2014/main" id="{CDF3B6DB-87E8-4692-B928-7F6D2CFB4FF9}"/>
                </a:ext>
              </a:extLst>
            </p:cNvPr>
            <p:cNvCxnSpPr/>
            <p:nvPr/>
          </p:nvCxnSpPr>
          <p:spPr>
            <a:xfrm>
              <a:off x="7226473" y="4229076"/>
              <a:ext cx="0" cy="25527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BCA2C41E-D95D-4CA6-B7B1-F5B70528DBFB}"/>
                </a:ext>
              </a:extLst>
            </p:cNvPr>
            <p:cNvSpPr txBox="1"/>
            <p:nvPr/>
          </p:nvSpPr>
          <p:spPr>
            <a:xfrm>
              <a:off x="4800600" y="5105400"/>
              <a:ext cx="9745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 err="1"/>
                <a:t>instruction</a:t>
              </a:r>
              <a:endParaRPr lang="da-DK" sz="16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E49FE2E2-346C-41F2-9B90-02B65D558D5C}"/>
                </a:ext>
              </a:extLst>
            </p:cNvPr>
            <p:cNvSpPr txBox="1"/>
            <p:nvPr/>
          </p:nvSpPr>
          <p:spPr>
            <a:xfrm>
              <a:off x="5860762" y="5052536"/>
              <a:ext cx="136390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 err="1"/>
                <a:t>memory</a:t>
              </a:r>
              <a:r>
                <a:rPr lang="da-DK" sz="1400" dirty="0"/>
                <a:t> </a:t>
              </a:r>
              <a:r>
                <a:rPr lang="da-DK" sz="1400" dirty="0" err="1"/>
                <a:t>state</a:t>
              </a:r>
              <a:r>
                <a:rPr lang="da-DK" sz="1400" dirty="0"/>
                <a:t/>
              </a:r>
              <a:br>
                <a:rPr lang="da-DK" sz="1400" dirty="0"/>
              </a:br>
              <a:r>
                <a:rPr lang="da-DK" sz="1400" dirty="0"/>
                <a:t>or</a:t>
              </a:r>
              <a:br>
                <a:rPr lang="da-DK" sz="1400" dirty="0"/>
              </a:br>
              <a:r>
                <a:rPr lang="da-DK" sz="1400" dirty="0" err="1"/>
                <a:t>memory</a:t>
              </a:r>
              <a:r>
                <a:rPr lang="da-DK" sz="1400" dirty="0"/>
                <a:t> </a:t>
              </a:r>
              <a:r>
                <a:rPr lang="da-DK" sz="1400" dirty="0" err="1"/>
                <a:t>change</a:t>
              </a:r>
              <a:endParaRPr lang="da-DK" sz="14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5F84621C-125E-458D-93DD-C0191F827558}"/>
                </a:ext>
              </a:extLst>
            </p:cNvPr>
            <p:cNvSpPr txBox="1"/>
            <p:nvPr/>
          </p:nvSpPr>
          <p:spPr>
            <a:xfrm>
              <a:off x="7262173" y="5036403"/>
              <a:ext cx="122918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400" dirty="0"/>
                <a:t>screen </a:t>
              </a:r>
              <a:r>
                <a:rPr lang="da-DK" sz="1400" dirty="0" smtClean="0"/>
                <a:t>state</a:t>
              </a:r>
              <a:r>
                <a:rPr lang="da-DK" sz="1400" dirty="0"/>
                <a:t/>
              </a:r>
              <a:br>
                <a:rPr lang="da-DK" sz="1400" dirty="0"/>
              </a:br>
              <a:r>
                <a:rPr lang="da-DK" sz="1400" dirty="0"/>
                <a:t>or</a:t>
              </a:r>
              <a:br>
                <a:rPr lang="da-DK" sz="1400" dirty="0"/>
              </a:br>
              <a:r>
                <a:rPr lang="da-DK" sz="1400" dirty="0"/>
                <a:t>screen change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 flipV="1">
              <a:off x="5022562" y="4098809"/>
              <a:ext cx="107527" cy="47554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CDF3B6DB-87E8-4692-B928-7F6D2CFB4FF9}"/>
              </a:ext>
            </a:extLst>
          </p:cNvPr>
          <p:cNvCxnSpPr/>
          <p:nvPr/>
        </p:nvCxnSpPr>
        <p:spPr>
          <a:xfrm>
            <a:off x="8001000" y="4356360"/>
            <a:ext cx="0" cy="2552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5F84621C-125E-458D-93DD-C0191F827558}"/>
              </a:ext>
            </a:extLst>
          </p:cNvPr>
          <p:cNvSpPr txBox="1"/>
          <p:nvPr/>
        </p:nvSpPr>
        <p:spPr>
          <a:xfrm>
            <a:off x="8077200" y="5105400"/>
            <a:ext cx="753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dirty="0" smtClean="0"/>
              <a:t>execute</a:t>
            </a:r>
            <a:br>
              <a:rPr lang="da-DK" sz="1400" dirty="0" smtClean="0"/>
            </a:br>
            <a:r>
              <a:rPr lang="da-DK" sz="1400" dirty="0" smtClean="0"/>
              <a:t>next</a:t>
            </a:r>
            <a:endParaRPr lang="da-DK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82" y="1295400"/>
            <a:ext cx="2749918" cy="552082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5720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B99A2D8B-A2C5-427A-846A-722688BD78F1}"/>
              </a:ext>
            </a:extLst>
          </p:cNvPr>
          <p:cNvGrpSpPr/>
          <p:nvPr/>
        </p:nvGrpSpPr>
        <p:grpSpPr>
          <a:xfrm>
            <a:off x="200046" y="686754"/>
            <a:ext cx="3905639" cy="1141639"/>
            <a:chOff x="286800" y="244733"/>
            <a:chExt cx="5486400" cy="1603705"/>
          </a:xfrm>
        </p:grpSpPr>
        <p:sp>
          <p:nvSpPr>
            <p:cNvPr id="5" name="Rounded Rectangle 4">
              <a:extLst>
                <a:ext uri="{FF2B5EF4-FFF2-40B4-BE49-F238E27FC236}">
                  <a16:creationId xmlns="" xmlns:a16="http://schemas.microsoft.com/office/drawing/2014/main" id="{D0758E7D-C4BF-4B14-995F-60CAAF74E292}"/>
                </a:ext>
              </a:extLst>
            </p:cNvPr>
            <p:cNvSpPr/>
            <p:nvPr/>
          </p:nvSpPr>
          <p:spPr>
            <a:xfrm>
              <a:off x="286800" y="244733"/>
              <a:ext cx="5486400" cy="149173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703B6C23-5FB2-4D41-A387-ABA9A12183EB}"/>
                </a:ext>
              </a:extLst>
            </p:cNvPr>
            <p:cNvSpPr txBox="1"/>
            <p:nvPr/>
          </p:nvSpPr>
          <p:spPr>
            <a:xfrm>
              <a:off x="2391724" y="244733"/>
              <a:ext cx="1250199" cy="432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sequence</a:t>
              </a:r>
            </a:p>
          </p:txBody>
        </p:sp>
        <p:sp>
          <p:nvSpPr>
            <p:cNvPr id="7" name="Right Arrow 6">
              <a:extLst>
                <a:ext uri="{FF2B5EF4-FFF2-40B4-BE49-F238E27FC236}">
                  <a16:creationId xmlns="" xmlns:a16="http://schemas.microsoft.com/office/drawing/2014/main" id="{B6D6D36A-3770-4AC5-B8CE-FF593CC4C211}"/>
                </a:ext>
              </a:extLst>
            </p:cNvPr>
            <p:cNvSpPr/>
            <p:nvPr/>
          </p:nvSpPr>
          <p:spPr>
            <a:xfrm>
              <a:off x="1409700" y="930533"/>
              <a:ext cx="685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ADD63220-5269-499D-8F5A-33F6EDD81586}"/>
                </a:ext>
              </a:extLst>
            </p:cNvPr>
            <p:cNvSpPr txBox="1"/>
            <p:nvPr/>
          </p:nvSpPr>
          <p:spPr>
            <a:xfrm>
              <a:off x="689950" y="398382"/>
              <a:ext cx="1069469" cy="14500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/>
                <a:t>Program</a:t>
              </a:r>
            </a:p>
            <a:p>
              <a:r>
                <a:rPr lang="en-US" sz="1050" i="1" dirty="0"/>
                <a:t>line1</a:t>
              </a:r>
              <a:br>
                <a:rPr lang="en-US" sz="1050" i="1" dirty="0"/>
              </a:br>
              <a:r>
                <a:rPr lang="en-US" sz="1050" i="1" dirty="0"/>
                <a:t>line2</a:t>
              </a:r>
              <a:br>
                <a:rPr lang="en-US" sz="1050" i="1" dirty="0"/>
              </a:br>
              <a:r>
                <a:rPr lang="en-US" sz="1050" i="1" dirty="0"/>
                <a:t>line3</a:t>
              </a:r>
            </a:p>
            <a:p>
              <a:r>
                <a:rPr lang="en-US" sz="1050" dirty="0"/>
                <a:t>…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49EAEEF9-5B63-4260-A7E3-C96AF7893861}"/>
                </a:ext>
              </a:extLst>
            </p:cNvPr>
            <p:cNvSpPr/>
            <p:nvPr/>
          </p:nvSpPr>
          <p:spPr>
            <a:xfrm>
              <a:off x="2286000" y="914400"/>
              <a:ext cx="3406187" cy="4213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i="1" dirty="0"/>
                <a:t>line1 </a:t>
              </a:r>
              <a:r>
                <a:rPr lang="en-US" sz="1100" b="1" dirty="0"/>
                <a:t>then </a:t>
              </a:r>
              <a:r>
                <a:rPr lang="en-US" sz="1100" i="1" dirty="0"/>
                <a:t>line2 </a:t>
              </a:r>
              <a:r>
                <a:rPr lang="en-US" sz="1100" b="1" dirty="0"/>
                <a:t>then </a:t>
              </a:r>
              <a:r>
                <a:rPr lang="en-US" sz="1100" i="1" dirty="0"/>
                <a:t>line3 </a:t>
              </a:r>
              <a:r>
                <a:rPr lang="en-US" sz="1100" b="1" dirty="0"/>
                <a:t>then </a:t>
              </a:r>
              <a:r>
                <a:rPr lang="en-US" sz="1100" i="1" dirty="0"/>
                <a:t>…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D3B9AB61-FD33-40B4-8FC8-D495298FC2A8}"/>
              </a:ext>
            </a:extLst>
          </p:cNvPr>
          <p:cNvGrpSpPr/>
          <p:nvPr/>
        </p:nvGrpSpPr>
        <p:grpSpPr>
          <a:xfrm>
            <a:off x="215955" y="1857949"/>
            <a:ext cx="3907998" cy="1117113"/>
            <a:chOff x="129201" y="1689679"/>
            <a:chExt cx="5486400" cy="1568304"/>
          </a:xfrm>
        </p:grpSpPr>
        <p:grpSp>
          <p:nvGrpSpPr>
            <p:cNvPr id="26" name="Group 25">
              <a:extLst>
                <a:ext uri="{FF2B5EF4-FFF2-40B4-BE49-F238E27FC236}">
                  <a16:creationId xmlns="" xmlns:a16="http://schemas.microsoft.com/office/drawing/2014/main" id="{2F778C64-1942-48F7-8818-9946CE5558B6}"/>
                </a:ext>
              </a:extLst>
            </p:cNvPr>
            <p:cNvGrpSpPr/>
            <p:nvPr/>
          </p:nvGrpSpPr>
          <p:grpSpPr>
            <a:xfrm>
              <a:off x="129201" y="1689679"/>
              <a:ext cx="5486400" cy="1568304"/>
              <a:chOff x="3907266" y="521732"/>
              <a:chExt cx="5486400" cy="1568304"/>
            </a:xfrm>
          </p:grpSpPr>
          <p:sp>
            <p:nvSpPr>
              <p:cNvPr id="28" name="Rounded Rectangle 88">
                <a:extLst>
                  <a:ext uri="{FF2B5EF4-FFF2-40B4-BE49-F238E27FC236}">
                    <a16:creationId xmlns="" xmlns:a16="http://schemas.microsoft.com/office/drawing/2014/main" id="{E621AA83-73ED-4706-8F6F-7F454252BACB}"/>
                  </a:ext>
                </a:extLst>
              </p:cNvPr>
              <p:cNvSpPr/>
              <p:nvPr/>
            </p:nvSpPr>
            <p:spPr>
              <a:xfrm>
                <a:off x="3907266" y="521732"/>
                <a:ext cx="5486400" cy="149173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="" xmlns:a16="http://schemas.microsoft.com/office/drawing/2014/main" id="{3A314711-5226-4B46-A72B-71F21842B536}"/>
                  </a:ext>
                </a:extLst>
              </p:cNvPr>
              <p:cNvSpPr txBox="1"/>
              <p:nvPr/>
            </p:nvSpPr>
            <p:spPr>
              <a:xfrm>
                <a:off x="5943600" y="521732"/>
                <a:ext cx="1567477" cy="4320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print a value</a:t>
                </a:r>
              </a:p>
            </p:txBody>
          </p:sp>
          <p:sp>
            <p:nvSpPr>
              <p:cNvPr id="30" name="Right Arrow 90">
                <a:extLst>
                  <a:ext uri="{FF2B5EF4-FFF2-40B4-BE49-F238E27FC236}">
                    <a16:creationId xmlns="" xmlns:a16="http://schemas.microsoft.com/office/drawing/2014/main" id="{FF15D27E-A0D6-4622-8B69-2E38885FA0F3}"/>
                  </a:ext>
                </a:extLst>
              </p:cNvPr>
              <p:cNvSpPr/>
              <p:nvPr/>
            </p:nvSpPr>
            <p:spPr>
              <a:xfrm>
                <a:off x="5301442" y="1206634"/>
                <a:ext cx="685800" cy="3810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="" xmlns:a16="http://schemas.microsoft.com/office/drawing/2014/main" id="{3B5AB856-DCB9-49C0-9139-DE11E548D714}"/>
                  </a:ext>
                </a:extLst>
              </p:cNvPr>
              <p:cNvSpPr txBox="1"/>
              <p:nvPr/>
            </p:nvSpPr>
            <p:spPr>
              <a:xfrm>
                <a:off x="4287419" y="1186036"/>
                <a:ext cx="1053649" cy="445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print(</a:t>
                </a:r>
                <a:r>
                  <a:rPr lang="en-US" sz="1200" b="1" i="1" dirty="0"/>
                  <a:t>5</a:t>
                </a:r>
                <a:r>
                  <a:rPr lang="en-US" sz="1200" dirty="0"/>
                  <a:t>)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="" xmlns:a16="http://schemas.microsoft.com/office/drawing/2014/main" id="{55969CC3-16DF-4429-89F7-60DDAD956E81}"/>
                  </a:ext>
                </a:extLst>
              </p:cNvPr>
              <p:cNvSpPr txBox="1"/>
              <p:nvPr/>
            </p:nvSpPr>
            <p:spPr>
              <a:xfrm>
                <a:off x="7924800" y="1644134"/>
                <a:ext cx="1277118" cy="445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on screen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="" xmlns:a16="http://schemas.microsoft.com/office/drawing/2014/main" id="{17065D89-6733-462E-99BC-F18DF2840F16}"/>
                  </a:ext>
                </a:extLst>
              </p:cNvPr>
              <p:cNvSpPr txBox="1"/>
              <p:nvPr/>
            </p:nvSpPr>
            <p:spPr>
              <a:xfrm>
                <a:off x="8050746" y="1206633"/>
                <a:ext cx="423711" cy="445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i="1" dirty="0"/>
                  <a:t>5</a:t>
                </a: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B29B5BE5-D309-4D25-866F-101F4C671B8C}"/>
                </a:ext>
              </a:extLst>
            </p:cNvPr>
            <p:cNvCxnSpPr/>
            <p:nvPr/>
          </p:nvCxnSpPr>
          <p:spPr>
            <a:xfrm>
              <a:off x="4093534" y="2502067"/>
              <a:ext cx="0" cy="67934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75190278-38FA-4A4F-906D-9E7478CE9D13}"/>
              </a:ext>
            </a:extLst>
          </p:cNvPr>
          <p:cNvGrpSpPr/>
          <p:nvPr/>
        </p:nvGrpSpPr>
        <p:grpSpPr>
          <a:xfrm>
            <a:off x="219551" y="2992243"/>
            <a:ext cx="3905639" cy="1134176"/>
            <a:chOff x="259160" y="1953399"/>
            <a:chExt cx="5486400" cy="1593221"/>
          </a:xfrm>
        </p:grpSpPr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61EA7497-D387-4C27-84B6-803661767D49}"/>
                </a:ext>
              </a:extLst>
            </p:cNvPr>
            <p:cNvGrpSpPr/>
            <p:nvPr/>
          </p:nvGrpSpPr>
          <p:grpSpPr>
            <a:xfrm>
              <a:off x="259160" y="1953399"/>
              <a:ext cx="5486400" cy="1491734"/>
              <a:chOff x="259160" y="1953399"/>
              <a:chExt cx="5486400" cy="1491734"/>
            </a:xfrm>
          </p:grpSpPr>
          <p:sp>
            <p:nvSpPr>
              <p:cNvPr id="37" name="Rounded Rectangle 27">
                <a:extLst>
                  <a:ext uri="{FF2B5EF4-FFF2-40B4-BE49-F238E27FC236}">
                    <a16:creationId xmlns="" xmlns:a16="http://schemas.microsoft.com/office/drawing/2014/main" id="{1B25776B-BD8A-46FB-81BE-44AA0D321BC9}"/>
                  </a:ext>
                </a:extLst>
              </p:cNvPr>
              <p:cNvSpPr/>
              <p:nvPr/>
            </p:nvSpPr>
            <p:spPr>
              <a:xfrm>
                <a:off x="259160" y="1953399"/>
                <a:ext cx="5486400" cy="149173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="" xmlns:a16="http://schemas.microsoft.com/office/drawing/2014/main" id="{C1F403ED-3AA7-4C19-AE9C-E4242D13D9E2}"/>
                  </a:ext>
                </a:extLst>
              </p:cNvPr>
              <p:cNvSpPr txBox="1"/>
              <p:nvPr/>
            </p:nvSpPr>
            <p:spPr>
              <a:xfrm>
                <a:off x="2463120" y="2013466"/>
                <a:ext cx="1201471" cy="4323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variables</a:t>
                </a:r>
                <a:endParaRPr lang="en-US" sz="1100" b="1" dirty="0"/>
              </a:p>
            </p:txBody>
          </p:sp>
          <p:sp>
            <p:nvSpPr>
              <p:cNvPr id="39" name="Right Arrow 29">
                <a:extLst>
                  <a:ext uri="{FF2B5EF4-FFF2-40B4-BE49-F238E27FC236}">
                    <a16:creationId xmlns="" xmlns:a16="http://schemas.microsoft.com/office/drawing/2014/main" id="{84F66838-2062-4E91-852F-80221C842593}"/>
                  </a:ext>
                </a:extLst>
              </p:cNvPr>
              <p:cNvSpPr/>
              <p:nvPr/>
            </p:nvSpPr>
            <p:spPr>
              <a:xfrm>
                <a:off x="1397294" y="2699266"/>
                <a:ext cx="685800" cy="3810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="" xmlns:a16="http://schemas.microsoft.com/office/drawing/2014/main" id="{22583B75-B2BC-4D30-B6CA-E4619040216F}"/>
                  </a:ext>
                </a:extLst>
              </p:cNvPr>
              <p:cNvSpPr txBox="1"/>
              <p:nvPr/>
            </p:nvSpPr>
            <p:spPr>
              <a:xfrm>
                <a:off x="509494" y="2678670"/>
                <a:ext cx="738972" cy="42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a = 5</a:t>
                </a:r>
              </a:p>
            </p:txBody>
          </p:sp>
          <p:sp>
            <p:nvSpPr>
              <p:cNvPr id="41" name="Frame 40">
                <a:extLst>
                  <a:ext uri="{FF2B5EF4-FFF2-40B4-BE49-F238E27FC236}">
                    <a16:creationId xmlns="" xmlns:a16="http://schemas.microsoft.com/office/drawing/2014/main" id="{A0A677A1-A9B7-4F3B-933B-DC1B60E9CAC1}"/>
                  </a:ext>
                </a:extLst>
              </p:cNvPr>
              <p:cNvSpPr/>
              <p:nvPr/>
            </p:nvSpPr>
            <p:spPr>
              <a:xfrm>
                <a:off x="2819400" y="2546866"/>
                <a:ext cx="656274" cy="521732"/>
              </a:xfrm>
              <a:prstGeom prst="fram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="" xmlns:a16="http://schemas.microsoft.com/office/drawing/2014/main" id="{9B29559C-053B-4E6C-9877-AADC9BA238FA}"/>
                  </a:ext>
                </a:extLst>
              </p:cNvPr>
              <p:cNvSpPr txBox="1"/>
              <p:nvPr/>
            </p:nvSpPr>
            <p:spPr>
              <a:xfrm>
                <a:off x="2524126" y="2438400"/>
                <a:ext cx="405892" cy="42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a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="" xmlns:a16="http://schemas.microsoft.com/office/drawing/2014/main" id="{A6FC6399-2536-4816-B9ED-B3F88BF45A61}"/>
                  </a:ext>
                </a:extLst>
              </p:cNvPr>
              <p:cNvSpPr txBox="1"/>
              <p:nvPr/>
            </p:nvSpPr>
            <p:spPr>
              <a:xfrm>
                <a:off x="2971800" y="2623066"/>
                <a:ext cx="413639" cy="42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5</a:t>
                </a: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27F8C435-C7E4-462F-9B83-E9AB0ED64FDE}"/>
                </a:ext>
              </a:extLst>
            </p:cNvPr>
            <p:cNvSpPr txBox="1"/>
            <p:nvPr/>
          </p:nvSpPr>
          <p:spPr>
            <a:xfrm>
              <a:off x="3062499" y="3125236"/>
              <a:ext cx="1074633" cy="421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memory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F9247C7F-5705-42B6-ADA6-6D6001042065}"/>
              </a:ext>
            </a:extLst>
          </p:cNvPr>
          <p:cNvGrpSpPr/>
          <p:nvPr/>
        </p:nvGrpSpPr>
        <p:grpSpPr>
          <a:xfrm>
            <a:off x="4196671" y="2999051"/>
            <a:ext cx="3907998" cy="1135571"/>
            <a:chOff x="108135" y="3257613"/>
            <a:chExt cx="5486400" cy="1594218"/>
          </a:xfrm>
        </p:grpSpPr>
        <p:sp>
          <p:nvSpPr>
            <p:cNvPr id="45" name="Rounded Rectangle 95">
              <a:extLst>
                <a:ext uri="{FF2B5EF4-FFF2-40B4-BE49-F238E27FC236}">
                  <a16:creationId xmlns="" xmlns:a16="http://schemas.microsoft.com/office/drawing/2014/main" id="{1C069D92-730B-45E5-8CDD-EFAA1D7D958D}"/>
                </a:ext>
              </a:extLst>
            </p:cNvPr>
            <p:cNvSpPr/>
            <p:nvPr/>
          </p:nvSpPr>
          <p:spPr>
            <a:xfrm>
              <a:off x="108135" y="3257613"/>
              <a:ext cx="5486400" cy="149173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114A32B9-8B39-4180-83D1-6F78FC3713CF}"/>
                </a:ext>
              </a:extLst>
            </p:cNvPr>
            <p:cNvSpPr txBox="1"/>
            <p:nvPr/>
          </p:nvSpPr>
          <p:spPr>
            <a:xfrm>
              <a:off x="2072250" y="3257613"/>
              <a:ext cx="1857719" cy="445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print a variable</a:t>
              </a:r>
            </a:p>
          </p:txBody>
        </p:sp>
        <p:sp>
          <p:nvSpPr>
            <p:cNvPr id="47" name="Right Arrow 97">
              <a:extLst>
                <a:ext uri="{FF2B5EF4-FFF2-40B4-BE49-F238E27FC236}">
                  <a16:creationId xmlns="" xmlns:a16="http://schemas.microsoft.com/office/drawing/2014/main" id="{7D63371F-993E-4953-A7F2-7CA6F088B9A4}"/>
                </a:ext>
              </a:extLst>
            </p:cNvPr>
            <p:cNvSpPr/>
            <p:nvPr/>
          </p:nvSpPr>
          <p:spPr>
            <a:xfrm>
              <a:off x="1502311" y="3942515"/>
              <a:ext cx="685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D298A1D3-75F8-4BDE-93DE-253C3F3F5B73}"/>
                </a:ext>
              </a:extLst>
            </p:cNvPr>
            <p:cNvSpPr txBox="1"/>
            <p:nvPr/>
          </p:nvSpPr>
          <p:spPr>
            <a:xfrm>
              <a:off x="488288" y="3921918"/>
              <a:ext cx="1045910" cy="445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print(a)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4E647EAA-D4CE-498A-8988-66EBBC1A2C7C}"/>
                </a:ext>
              </a:extLst>
            </p:cNvPr>
            <p:cNvSpPr txBox="1"/>
            <p:nvPr/>
          </p:nvSpPr>
          <p:spPr>
            <a:xfrm>
              <a:off x="4272679" y="4343549"/>
              <a:ext cx="1277118" cy="445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on screen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="" xmlns:a16="http://schemas.microsoft.com/office/drawing/2014/main" id="{3A6BEFC8-9F5B-4853-8E2D-35E51E10F587}"/>
                </a:ext>
              </a:extLst>
            </p:cNvPr>
            <p:cNvGrpSpPr/>
            <p:nvPr/>
          </p:nvGrpSpPr>
          <p:grpSpPr>
            <a:xfrm>
              <a:off x="2333601" y="3779816"/>
              <a:ext cx="997826" cy="630569"/>
              <a:chOff x="6724305" y="3796099"/>
              <a:chExt cx="997826" cy="630569"/>
            </a:xfrm>
          </p:grpSpPr>
          <p:sp>
            <p:nvSpPr>
              <p:cNvPr id="55" name="Frame 54">
                <a:extLst>
                  <a:ext uri="{FF2B5EF4-FFF2-40B4-BE49-F238E27FC236}">
                    <a16:creationId xmlns="" xmlns:a16="http://schemas.microsoft.com/office/drawing/2014/main" id="{E0FF032B-000B-42CC-BC00-B21A3AF9454E}"/>
                  </a:ext>
                </a:extLst>
              </p:cNvPr>
              <p:cNvSpPr/>
              <p:nvPr/>
            </p:nvSpPr>
            <p:spPr>
              <a:xfrm>
                <a:off x="7019579" y="3904565"/>
                <a:ext cx="656274" cy="521732"/>
              </a:xfrm>
              <a:prstGeom prst="fram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="" xmlns:a16="http://schemas.microsoft.com/office/drawing/2014/main" id="{6058DF90-07C7-4832-B12F-89BF384B66AC}"/>
                  </a:ext>
                </a:extLst>
              </p:cNvPr>
              <p:cNvSpPr txBox="1"/>
              <p:nvPr/>
            </p:nvSpPr>
            <p:spPr>
              <a:xfrm>
                <a:off x="6724305" y="3796099"/>
                <a:ext cx="415968" cy="445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a</a:t>
                </a: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="" xmlns:a16="http://schemas.microsoft.com/office/drawing/2014/main" id="{EA9B9426-4086-4764-BD16-A247C0B28C0A}"/>
                  </a:ext>
                </a:extLst>
              </p:cNvPr>
              <p:cNvSpPr txBox="1"/>
              <p:nvPr/>
            </p:nvSpPr>
            <p:spPr>
              <a:xfrm>
                <a:off x="7171979" y="3980766"/>
                <a:ext cx="550152" cy="445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10</a:t>
                </a: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89964382-C5CC-4785-88E0-3CD069F38573}"/>
                </a:ext>
              </a:extLst>
            </p:cNvPr>
            <p:cNvSpPr txBox="1"/>
            <p:nvPr/>
          </p:nvSpPr>
          <p:spPr>
            <a:xfrm>
              <a:off x="2363284" y="4405929"/>
              <a:ext cx="1147476" cy="445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memory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959596B4-B9BD-4A25-9B3D-5E82821BCFBB}"/>
                </a:ext>
              </a:extLst>
            </p:cNvPr>
            <p:cNvSpPr txBox="1"/>
            <p:nvPr/>
          </p:nvSpPr>
          <p:spPr>
            <a:xfrm>
              <a:off x="4527735" y="3999015"/>
              <a:ext cx="550152" cy="445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10</a:t>
              </a:r>
              <a:endParaRPr lang="en-US" sz="1200" b="1" i="1" dirty="0"/>
            </a:p>
          </p:txBody>
        </p:sp>
        <p:cxnSp>
          <p:nvCxnSpPr>
            <p:cNvPr id="53" name="Curved Connector 103">
              <a:extLst>
                <a:ext uri="{FF2B5EF4-FFF2-40B4-BE49-F238E27FC236}">
                  <a16:creationId xmlns="" xmlns:a16="http://schemas.microsoft.com/office/drawing/2014/main" id="{14653CA1-301A-4EE9-BD4D-5E9025894499}"/>
                </a:ext>
              </a:extLst>
            </p:cNvPr>
            <p:cNvCxnSpPr>
              <a:stCxn id="57" idx="2"/>
              <a:endCxn id="52" idx="1"/>
            </p:cNvCxnSpPr>
            <p:nvPr/>
          </p:nvCxnSpPr>
          <p:spPr>
            <a:xfrm rot="5400000" flipH="1" flipV="1">
              <a:off x="3697833" y="3580484"/>
              <a:ext cx="188418" cy="1471384"/>
            </a:xfrm>
            <a:prstGeom prst="curvedConnector4">
              <a:avLst>
                <a:gd name="adj1" fmla="val -84394"/>
                <a:gd name="adj2" fmla="val 59347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="" xmlns:a16="http://schemas.microsoft.com/office/drawing/2014/main" id="{F8FC00B3-1B23-4253-88DA-0F710522E283}"/>
                </a:ext>
              </a:extLst>
            </p:cNvPr>
            <p:cNvCxnSpPr/>
            <p:nvPr/>
          </p:nvCxnSpPr>
          <p:spPr>
            <a:xfrm>
              <a:off x="4093534" y="4095915"/>
              <a:ext cx="0" cy="67934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01013479-5E8B-4E45-9453-B31D49426F44}"/>
              </a:ext>
            </a:extLst>
          </p:cNvPr>
          <p:cNvGrpSpPr/>
          <p:nvPr/>
        </p:nvGrpSpPr>
        <p:grpSpPr>
          <a:xfrm>
            <a:off x="5166808" y="4114800"/>
            <a:ext cx="3918701" cy="1153872"/>
            <a:chOff x="76200" y="152400"/>
            <a:chExt cx="5486400" cy="1615485"/>
          </a:xfrm>
        </p:grpSpPr>
        <p:grpSp>
          <p:nvGrpSpPr>
            <p:cNvPr id="76" name="Group 75">
              <a:extLst>
                <a:ext uri="{FF2B5EF4-FFF2-40B4-BE49-F238E27FC236}">
                  <a16:creationId xmlns="" xmlns:a16="http://schemas.microsoft.com/office/drawing/2014/main" id="{50336A5F-1F04-47A0-BA5E-A395BF492541}"/>
                </a:ext>
              </a:extLst>
            </p:cNvPr>
            <p:cNvGrpSpPr/>
            <p:nvPr/>
          </p:nvGrpSpPr>
          <p:grpSpPr>
            <a:xfrm>
              <a:off x="76200" y="152400"/>
              <a:ext cx="5486400" cy="1491734"/>
              <a:chOff x="259160" y="1953399"/>
              <a:chExt cx="5486400" cy="1491734"/>
            </a:xfrm>
          </p:grpSpPr>
          <p:sp>
            <p:nvSpPr>
              <p:cNvPr id="78" name="Rounded Rectangle 60">
                <a:extLst>
                  <a:ext uri="{FF2B5EF4-FFF2-40B4-BE49-F238E27FC236}">
                    <a16:creationId xmlns="" xmlns:a16="http://schemas.microsoft.com/office/drawing/2014/main" id="{97E8F16D-F785-4662-8615-6C822AF30BD7}"/>
                  </a:ext>
                </a:extLst>
              </p:cNvPr>
              <p:cNvSpPr/>
              <p:nvPr/>
            </p:nvSpPr>
            <p:spPr>
              <a:xfrm>
                <a:off x="259160" y="1953399"/>
                <a:ext cx="5486400" cy="149173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="" xmlns:a16="http://schemas.microsoft.com/office/drawing/2014/main" id="{AFF505F4-9506-4B4A-8A8C-493916C20C64}"/>
                  </a:ext>
                </a:extLst>
              </p:cNvPr>
              <p:cNvSpPr txBox="1"/>
              <p:nvPr/>
            </p:nvSpPr>
            <p:spPr>
              <a:xfrm>
                <a:off x="2068077" y="2013466"/>
                <a:ext cx="2068090" cy="444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strings are values</a:t>
                </a:r>
              </a:p>
            </p:txBody>
          </p:sp>
          <p:sp>
            <p:nvSpPr>
              <p:cNvPr id="80" name="Right Arrow 62">
                <a:extLst>
                  <a:ext uri="{FF2B5EF4-FFF2-40B4-BE49-F238E27FC236}">
                    <a16:creationId xmlns="" xmlns:a16="http://schemas.microsoft.com/office/drawing/2014/main" id="{6525E529-A41F-4E7E-94EC-C0DD6DDC7A99}"/>
                  </a:ext>
                </a:extLst>
              </p:cNvPr>
              <p:cNvSpPr/>
              <p:nvPr/>
            </p:nvSpPr>
            <p:spPr>
              <a:xfrm>
                <a:off x="1397294" y="2699266"/>
                <a:ext cx="685800" cy="3810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="" xmlns:a16="http://schemas.microsoft.com/office/drawing/2014/main" id="{3EB3A1E3-F900-4FC2-873D-E27ECD9150F5}"/>
                  </a:ext>
                </a:extLst>
              </p:cNvPr>
              <p:cNvSpPr txBox="1"/>
              <p:nvPr/>
            </p:nvSpPr>
            <p:spPr>
              <a:xfrm>
                <a:off x="381001" y="2678668"/>
                <a:ext cx="1161635" cy="444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a = "xyz"</a:t>
                </a:r>
              </a:p>
            </p:txBody>
          </p:sp>
          <p:sp>
            <p:nvSpPr>
              <p:cNvPr id="82" name="Frame 81">
                <a:extLst>
                  <a:ext uri="{FF2B5EF4-FFF2-40B4-BE49-F238E27FC236}">
                    <a16:creationId xmlns="" xmlns:a16="http://schemas.microsoft.com/office/drawing/2014/main" id="{20337C2D-FB37-4D16-94F5-39E969F637FF}"/>
                  </a:ext>
                </a:extLst>
              </p:cNvPr>
              <p:cNvSpPr/>
              <p:nvPr/>
            </p:nvSpPr>
            <p:spPr>
              <a:xfrm>
                <a:off x="2840434" y="2595265"/>
                <a:ext cx="656274" cy="521732"/>
              </a:xfrm>
              <a:prstGeom prst="fram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="" xmlns:a16="http://schemas.microsoft.com/office/drawing/2014/main" id="{8953643A-0BDB-4840-9AEA-328EAB0A7F1F}"/>
                  </a:ext>
                </a:extLst>
              </p:cNvPr>
              <p:cNvSpPr txBox="1"/>
              <p:nvPr/>
            </p:nvSpPr>
            <p:spPr>
              <a:xfrm>
                <a:off x="2545161" y="2486799"/>
                <a:ext cx="414832" cy="444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a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="" xmlns:a16="http://schemas.microsoft.com/office/drawing/2014/main" id="{032089B9-1E76-40AE-BD1D-9EF3390FB610}"/>
                  </a:ext>
                </a:extLst>
              </p:cNvPr>
              <p:cNvSpPr txBox="1"/>
              <p:nvPr/>
            </p:nvSpPr>
            <p:spPr>
              <a:xfrm>
                <a:off x="2829801" y="2671465"/>
                <a:ext cx="806506" cy="4446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"xyz"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="" xmlns:a16="http://schemas.microsoft.com/office/drawing/2014/main" id="{8A447B83-F756-4988-9F3A-665C0A64D358}"/>
                </a:ext>
              </a:extLst>
            </p:cNvPr>
            <p:cNvSpPr txBox="1"/>
            <p:nvPr/>
          </p:nvSpPr>
          <p:spPr>
            <a:xfrm>
              <a:off x="2971821" y="1323201"/>
              <a:ext cx="1144342" cy="444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memory</a:t>
              </a:r>
            </a:p>
          </p:txBody>
        </p:sp>
      </p:grpSp>
      <p:cxnSp>
        <p:nvCxnSpPr>
          <p:cNvPr id="85" name="Straight Arrow Connector 84">
            <a:extLst>
              <a:ext uri="{FF2B5EF4-FFF2-40B4-BE49-F238E27FC236}">
                <a16:creationId xmlns="" xmlns:a16="http://schemas.microsoft.com/office/drawing/2014/main" id="{D4AAC5D9-9A98-4F39-A7F0-12ADA3A08621}"/>
              </a:ext>
            </a:extLst>
          </p:cNvPr>
          <p:cNvCxnSpPr/>
          <p:nvPr/>
        </p:nvCxnSpPr>
        <p:spPr>
          <a:xfrm>
            <a:off x="105146" y="659860"/>
            <a:ext cx="0" cy="5879333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91AEC368-0C0B-4216-BDD1-CADA4AE1FD88}"/>
              </a:ext>
            </a:extLst>
          </p:cNvPr>
          <p:cNvSpPr txBox="1"/>
          <p:nvPr/>
        </p:nvSpPr>
        <p:spPr>
          <a:xfrm>
            <a:off x="9821" y="328919"/>
            <a:ext cx="194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i="1" dirty="0">
                <a:solidFill>
                  <a:schemeClr val="accent6"/>
                </a:solidFill>
              </a:rPr>
              <a:t>Presentation </a:t>
            </a:r>
            <a:r>
              <a:rPr lang="da-DK" i="1" dirty="0" err="1">
                <a:solidFill>
                  <a:schemeClr val="accent6"/>
                </a:solidFill>
              </a:rPr>
              <a:t>order</a:t>
            </a:r>
            <a:endParaRPr lang="en-US" i="1" dirty="0">
              <a:solidFill>
                <a:schemeClr val="accent6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067487" y="-40413"/>
            <a:ext cx="7367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/>
              <a:t>A small NOM for an imperative, sequential fragment of Python 3</a:t>
            </a:r>
            <a:endParaRPr lang="en-US" dirty="0"/>
          </a:p>
        </p:txBody>
      </p:sp>
      <p:sp>
        <p:nvSpPr>
          <p:cNvPr id="102" name="TextBox 101">
            <a:extLst>
              <a:ext uri="{FF2B5EF4-FFF2-40B4-BE49-F238E27FC236}">
                <a16:creationId xmlns="" xmlns:a16="http://schemas.microsoft.com/office/drawing/2014/main" id="{586B7D59-CB74-4552-8BB0-563EE04D260A}"/>
              </a:ext>
            </a:extLst>
          </p:cNvPr>
          <p:cNvSpPr txBox="1"/>
          <p:nvPr/>
        </p:nvSpPr>
        <p:spPr>
          <a:xfrm>
            <a:off x="5480443" y="885998"/>
            <a:ext cx="3509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i="1" dirty="0"/>
              <a:t>To specify the semantics we need to show: </a:t>
            </a:r>
            <a:br>
              <a:rPr lang="da-DK" i="1" dirty="0"/>
            </a:br>
            <a:r>
              <a:rPr lang="da-DK" b="1" i="1" dirty="0"/>
              <a:t>instruction, memory and </a:t>
            </a:r>
            <a:r>
              <a:rPr lang="da-DK" b="1" i="1" dirty="0" smtClean="0"/>
              <a:t>screen </a:t>
            </a:r>
            <a:r>
              <a:rPr lang="da-DK" i="1" dirty="0" smtClean="0">
                <a:solidFill>
                  <a:srgbClr val="FF0000"/>
                </a:solidFill>
              </a:rPr>
              <a:t>(*)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52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838200" y="1751263"/>
            <a:ext cx="7469605" cy="4192337"/>
            <a:chOff x="838200" y="1751263"/>
            <a:chExt cx="7469605" cy="4192337"/>
          </a:xfrm>
        </p:grpSpPr>
        <p:sp>
          <p:nvSpPr>
            <p:cNvPr id="4" name="Oval 3"/>
            <p:cNvSpPr/>
            <p:nvPr/>
          </p:nvSpPr>
          <p:spPr>
            <a:xfrm>
              <a:off x="1981200" y="3764280"/>
              <a:ext cx="3227070" cy="217932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err="1" smtClean="0"/>
                <a:t>Medialib</a:t>
              </a:r>
              <a:endParaRPr lang="en-US" sz="4400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838200" y="1979863"/>
              <a:ext cx="2209800" cy="1473200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Computational Thinking</a:t>
              </a:r>
              <a:endParaRPr lang="en-US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3743826" y="1751263"/>
              <a:ext cx="2209800" cy="147320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The library</a:t>
              </a:r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6098005" y="3251200"/>
              <a:ext cx="2209800" cy="14732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Building a community</a:t>
              </a:r>
              <a:endParaRPr lang="en-US" dirty="0"/>
            </a:p>
          </p:txBody>
        </p:sp>
        <p:cxnSp>
          <p:nvCxnSpPr>
            <p:cNvPr id="10" name="Straight Connector 9"/>
            <p:cNvCxnSpPr>
              <a:stCxn id="4" idx="1"/>
            </p:cNvCxnSpPr>
            <p:nvPr/>
          </p:nvCxnSpPr>
          <p:spPr>
            <a:xfrm flipH="1" flipV="1">
              <a:off x="1943100" y="3453063"/>
              <a:ext cx="510693" cy="63037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endCxn id="6" idx="4"/>
            </p:cNvCxnSpPr>
            <p:nvPr/>
          </p:nvCxnSpPr>
          <p:spPr>
            <a:xfrm flipV="1">
              <a:off x="4572000" y="3224463"/>
              <a:ext cx="276726" cy="76333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5181600" y="4200479"/>
              <a:ext cx="1034283" cy="34528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432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9E12E34F-939F-4308-AD21-DCCE7C121151}"/>
              </a:ext>
            </a:extLst>
          </p:cNvPr>
          <p:cNvGrpSpPr/>
          <p:nvPr/>
        </p:nvGrpSpPr>
        <p:grpSpPr>
          <a:xfrm>
            <a:off x="241662" y="4191000"/>
            <a:ext cx="3905639" cy="1152624"/>
            <a:chOff x="190498" y="3581400"/>
            <a:chExt cx="5486400" cy="1619136"/>
          </a:xfrm>
        </p:grpSpPr>
        <p:sp>
          <p:nvSpPr>
            <p:cNvPr id="11" name="Rounded Rectangle 10">
              <a:extLst>
                <a:ext uri="{FF2B5EF4-FFF2-40B4-BE49-F238E27FC236}">
                  <a16:creationId xmlns="" xmlns:a16="http://schemas.microsoft.com/office/drawing/2014/main" id="{57BFB5CC-61D6-47FD-8B22-652741C05CE3}"/>
                </a:ext>
              </a:extLst>
            </p:cNvPr>
            <p:cNvSpPr/>
            <p:nvPr/>
          </p:nvSpPr>
          <p:spPr>
            <a:xfrm>
              <a:off x="190498" y="3591296"/>
              <a:ext cx="5486400" cy="149173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F5316078-C4D7-4B0F-92AC-209BE71332D8}"/>
                </a:ext>
              </a:extLst>
            </p:cNvPr>
            <p:cNvSpPr txBox="1"/>
            <p:nvPr/>
          </p:nvSpPr>
          <p:spPr>
            <a:xfrm>
              <a:off x="1533037" y="3581400"/>
              <a:ext cx="3184405" cy="4323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assignment and expressions</a:t>
              </a:r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="" xmlns:a16="http://schemas.microsoft.com/office/drawing/2014/main" id="{78F0B316-6436-4655-B254-AACBF990A94F}"/>
                </a:ext>
              </a:extLst>
            </p:cNvPr>
            <p:cNvSpPr/>
            <p:nvPr/>
          </p:nvSpPr>
          <p:spPr>
            <a:xfrm>
              <a:off x="1328632" y="4337163"/>
              <a:ext cx="685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B2B80FB0-B3D5-4C55-9903-108B59D6DA85}"/>
                </a:ext>
              </a:extLst>
            </p:cNvPr>
            <p:cNvSpPr txBox="1"/>
            <p:nvPr/>
          </p:nvSpPr>
          <p:spPr>
            <a:xfrm>
              <a:off x="380999" y="4355069"/>
              <a:ext cx="971353" cy="421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 = a+1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="" xmlns:a16="http://schemas.microsoft.com/office/drawing/2014/main" id="{24B30435-4D52-48AB-ACC2-C78C0ABC24D5}"/>
                </a:ext>
              </a:extLst>
            </p:cNvPr>
            <p:cNvGrpSpPr/>
            <p:nvPr/>
          </p:nvGrpSpPr>
          <p:grpSpPr>
            <a:xfrm>
              <a:off x="2133600" y="4208099"/>
              <a:ext cx="951548" cy="630198"/>
              <a:chOff x="2455464" y="4208099"/>
              <a:chExt cx="951548" cy="630198"/>
            </a:xfrm>
          </p:grpSpPr>
          <p:sp>
            <p:nvSpPr>
              <p:cNvPr id="22" name="Frame 21">
                <a:extLst>
                  <a:ext uri="{FF2B5EF4-FFF2-40B4-BE49-F238E27FC236}">
                    <a16:creationId xmlns="" xmlns:a16="http://schemas.microsoft.com/office/drawing/2014/main" id="{9272AD2A-929A-4DFA-AE63-9F75575B7A7E}"/>
                  </a:ext>
                </a:extLst>
              </p:cNvPr>
              <p:cNvSpPr/>
              <p:nvPr/>
            </p:nvSpPr>
            <p:spPr>
              <a:xfrm>
                <a:off x="2750738" y="4316565"/>
                <a:ext cx="656274" cy="521732"/>
              </a:xfrm>
              <a:prstGeom prst="fram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78037A01-5CFA-4C12-8EDB-4B90FA7CEA8B}"/>
                  </a:ext>
                </a:extLst>
              </p:cNvPr>
              <p:cNvSpPr txBox="1"/>
              <p:nvPr/>
            </p:nvSpPr>
            <p:spPr>
              <a:xfrm>
                <a:off x="2455464" y="4208099"/>
                <a:ext cx="405892" cy="42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a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="" xmlns:a16="http://schemas.microsoft.com/office/drawing/2014/main" id="{981DE9D7-5A33-44E7-AF86-F9BB8DEDB17E}"/>
                  </a:ext>
                </a:extLst>
              </p:cNvPr>
              <p:cNvSpPr txBox="1"/>
              <p:nvPr/>
            </p:nvSpPr>
            <p:spPr>
              <a:xfrm>
                <a:off x="2903138" y="4392763"/>
                <a:ext cx="413639" cy="42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i="1" dirty="0"/>
                  <a:t>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D52F1E41-15AF-41B5-8D74-6C245B92F65B}"/>
                </a:ext>
              </a:extLst>
            </p:cNvPr>
            <p:cNvGrpSpPr/>
            <p:nvPr/>
          </p:nvGrpSpPr>
          <p:grpSpPr>
            <a:xfrm>
              <a:off x="3352800" y="4191000"/>
              <a:ext cx="1366846" cy="630198"/>
              <a:chOff x="2455464" y="4208099"/>
              <a:chExt cx="1366846" cy="630198"/>
            </a:xfrm>
          </p:grpSpPr>
          <p:sp>
            <p:nvSpPr>
              <p:cNvPr id="19" name="Frame 18">
                <a:extLst>
                  <a:ext uri="{FF2B5EF4-FFF2-40B4-BE49-F238E27FC236}">
                    <a16:creationId xmlns="" xmlns:a16="http://schemas.microsoft.com/office/drawing/2014/main" id="{8AECFD22-A1E4-4B3E-82AE-9086CC9DD087}"/>
                  </a:ext>
                </a:extLst>
              </p:cNvPr>
              <p:cNvSpPr/>
              <p:nvPr/>
            </p:nvSpPr>
            <p:spPr>
              <a:xfrm>
                <a:off x="2750737" y="4316565"/>
                <a:ext cx="1002973" cy="521732"/>
              </a:xfrm>
              <a:prstGeom prst="fram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="" xmlns:a16="http://schemas.microsoft.com/office/drawing/2014/main" id="{08BD0536-E711-4000-8B89-B87740DCCF1F}"/>
                  </a:ext>
                </a:extLst>
              </p:cNvPr>
              <p:cNvSpPr txBox="1"/>
              <p:nvPr/>
            </p:nvSpPr>
            <p:spPr>
              <a:xfrm>
                <a:off x="2455464" y="4208099"/>
                <a:ext cx="416220" cy="42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b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="" xmlns:a16="http://schemas.microsoft.com/office/drawing/2014/main" id="{78FA11FB-C96C-4DB9-8FB7-5AF326C559C3}"/>
                  </a:ext>
                </a:extLst>
              </p:cNvPr>
              <p:cNvSpPr txBox="1"/>
              <p:nvPr/>
            </p:nvSpPr>
            <p:spPr>
              <a:xfrm>
                <a:off x="2776079" y="4392763"/>
                <a:ext cx="1046231" cy="42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i="1" dirty="0"/>
                  <a:t>3</a:t>
                </a:r>
                <a:r>
                  <a:rPr lang="en-US" sz="1100" dirty="0"/>
                  <a:t>+1 -&gt; 4</a:t>
                </a:r>
              </a:p>
            </p:txBody>
          </p:sp>
        </p:grpSp>
        <p:cxnSp>
          <p:nvCxnSpPr>
            <p:cNvPr id="17" name="Curved Connector 16">
              <a:extLst>
                <a:ext uri="{FF2B5EF4-FFF2-40B4-BE49-F238E27FC236}">
                  <a16:creationId xmlns="" xmlns:a16="http://schemas.microsoft.com/office/drawing/2014/main" id="{8B72FAF1-97F9-4F45-94D2-8E6636AC7ED3}"/>
                </a:ext>
              </a:extLst>
            </p:cNvPr>
            <p:cNvCxnSpPr>
              <a:stCxn id="24" idx="2"/>
              <a:endCxn id="21" idx="1"/>
            </p:cNvCxnSpPr>
            <p:nvPr/>
          </p:nvCxnSpPr>
          <p:spPr>
            <a:xfrm rot="5400000" flipH="1" flipV="1">
              <a:off x="3116857" y="4257590"/>
              <a:ext cx="227791" cy="885322"/>
            </a:xfrm>
            <a:prstGeom prst="curvedConnector4">
              <a:avLst>
                <a:gd name="adj1" fmla="val -76406"/>
                <a:gd name="adj2" fmla="val 6168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7461D64D-A148-4EE2-9F1E-4BEE7F0C9F88}"/>
                </a:ext>
              </a:extLst>
            </p:cNvPr>
            <p:cNvSpPr txBox="1"/>
            <p:nvPr/>
          </p:nvSpPr>
          <p:spPr>
            <a:xfrm>
              <a:off x="3273486" y="4779152"/>
              <a:ext cx="1074633" cy="421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memory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06BB861C-0825-449E-998A-868DEC20C3CE}"/>
              </a:ext>
            </a:extLst>
          </p:cNvPr>
          <p:cNvGrpSpPr/>
          <p:nvPr/>
        </p:nvGrpSpPr>
        <p:grpSpPr>
          <a:xfrm>
            <a:off x="4232528" y="4201398"/>
            <a:ext cx="3985781" cy="1142226"/>
            <a:chOff x="129201" y="76200"/>
            <a:chExt cx="5595599" cy="1603561"/>
          </a:xfrm>
        </p:grpSpPr>
        <p:sp>
          <p:nvSpPr>
            <p:cNvPr id="59" name="Rounded Rectangle 69">
              <a:extLst>
                <a:ext uri="{FF2B5EF4-FFF2-40B4-BE49-F238E27FC236}">
                  <a16:creationId xmlns="" xmlns:a16="http://schemas.microsoft.com/office/drawing/2014/main" id="{B531FF59-9487-4D07-BB60-DD79E54F98D7}"/>
                </a:ext>
              </a:extLst>
            </p:cNvPr>
            <p:cNvSpPr/>
            <p:nvPr/>
          </p:nvSpPr>
          <p:spPr>
            <a:xfrm>
              <a:off x="129201" y="98409"/>
              <a:ext cx="5486400" cy="149173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1200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15425F29-E2A7-4D56-8B89-D70A5FE6AE63}"/>
                </a:ext>
              </a:extLst>
            </p:cNvPr>
            <p:cNvSpPr txBox="1"/>
            <p:nvPr/>
          </p:nvSpPr>
          <p:spPr>
            <a:xfrm>
              <a:off x="1883182" y="76200"/>
              <a:ext cx="2416231" cy="4459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input from keyboard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="" xmlns:a16="http://schemas.microsoft.com/office/drawing/2014/main" id="{B607D644-64F9-45B8-9AB7-A90A3FBF352E}"/>
                </a:ext>
              </a:extLst>
            </p:cNvPr>
            <p:cNvSpPr/>
            <p:nvPr/>
          </p:nvSpPr>
          <p:spPr>
            <a:xfrm>
              <a:off x="228600" y="838199"/>
              <a:ext cx="1530723" cy="4211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dirty="0"/>
                <a:t>a = input("?")</a:t>
              </a:r>
            </a:p>
          </p:txBody>
        </p:sp>
        <p:sp>
          <p:nvSpPr>
            <p:cNvPr id="62" name="Right Arrow 72">
              <a:extLst>
                <a:ext uri="{FF2B5EF4-FFF2-40B4-BE49-F238E27FC236}">
                  <a16:creationId xmlns="" xmlns:a16="http://schemas.microsoft.com/office/drawing/2014/main" id="{BEA15E29-03F5-473A-AEFC-978BEED7FA07}"/>
                </a:ext>
              </a:extLst>
            </p:cNvPr>
            <p:cNvSpPr/>
            <p:nvPr/>
          </p:nvSpPr>
          <p:spPr>
            <a:xfrm>
              <a:off x="1573840" y="838200"/>
              <a:ext cx="685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="" xmlns:a16="http://schemas.microsoft.com/office/drawing/2014/main" id="{C809612D-14FB-4BB8-ABFD-FA277C86CDF1}"/>
                </a:ext>
              </a:extLst>
            </p:cNvPr>
            <p:cNvGrpSpPr/>
            <p:nvPr/>
          </p:nvGrpSpPr>
          <p:grpSpPr>
            <a:xfrm>
              <a:off x="2540237" y="607746"/>
              <a:ext cx="1019054" cy="630569"/>
              <a:chOff x="6724305" y="3796099"/>
              <a:chExt cx="1019054" cy="630569"/>
            </a:xfrm>
          </p:grpSpPr>
          <p:sp>
            <p:nvSpPr>
              <p:cNvPr id="72" name="Frame 71">
                <a:extLst>
                  <a:ext uri="{FF2B5EF4-FFF2-40B4-BE49-F238E27FC236}">
                    <a16:creationId xmlns="" xmlns:a16="http://schemas.microsoft.com/office/drawing/2014/main" id="{66CE0A73-B016-493B-BCBA-7C578BF4CDF8}"/>
                  </a:ext>
                </a:extLst>
              </p:cNvPr>
              <p:cNvSpPr/>
              <p:nvPr/>
            </p:nvSpPr>
            <p:spPr>
              <a:xfrm>
                <a:off x="7019579" y="3904565"/>
                <a:ext cx="656274" cy="521732"/>
              </a:xfrm>
              <a:prstGeom prst="fram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="" xmlns:a16="http://schemas.microsoft.com/office/drawing/2014/main" id="{E03A2855-6207-4D55-9181-E5AABE1E0C18}"/>
                  </a:ext>
                </a:extLst>
              </p:cNvPr>
              <p:cNvSpPr txBox="1"/>
              <p:nvPr/>
            </p:nvSpPr>
            <p:spPr>
              <a:xfrm>
                <a:off x="6724305" y="3796099"/>
                <a:ext cx="415969" cy="445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a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="" xmlns:a16="http://schemas.microsoft.com/office/drawing/2014/main" id="{26A9FABE-613D-4F83-94BB-2A9A29BED569}"/>
                  </a:ext>
                </a:extLst>
              </p:cNvPr>
              <p:cNvSpPr txBox="1"/>
              <p:nvPr/>
            </p:nvSpPr>
            <p:spPr>
              <a:xfrm>
                <a:off x="7079668" y="3980766"/>
                <a:ext cx="663691" cy="445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5  </a:t>
                </a:r>
                <a:r>
                  <a:rPr lang="en-US" sz="1200" b="1" i="1" dirty="0"/>
                  <a:t>3</a:t>
                </a:r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BA88C0A2-8B9B-40D0-8921-706B399DC86D}"/>
                </a:ext>
              </a:extLst>
            </p:cNvPr>
            <p:cNvSpPr txBox="1"/>
            <p:nvPr/>
          </p:nvSpPr>
          <p:spPr>
            <a:xfrm>
              <a:off x="2569918" y="1233859"/>
              <a:ext cx="1147476" cy="445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memory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81E2DEF2-35F6-483C-AF24-96371F9F7D50}"/>
                </a:ext>
              </a:extLst>
            </p:cNvPr>
            <p:cNvSpPr txBox="1"/>
            <p:nvPr/>
          </p:nvSpPr>
          <p:spPr>
            <a:xfrm>
              <a:off x="4191074" y="1184378"/>
              <a:ext cx="1277118" cy="445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on screen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57CFB055-5E69-4D40-B955-B5BE73F77219}"/>
                </a:ext>
              </a:extLst>
            </p:cNvPr>
            <p:cNvSpPr txBox="1"/>
            <p:nvPr/>
          </p:nvSpPr>
          <p:spPr>
            <a:xfrm>
              <a:off x="4446128" y="839844"/>
              <a:ext cx="594021" cy="4459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/>
                <a:t>? 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id="{1C983E97-99DF-434D-9EE1-FCE992F7E056}"/>
                </a:ext>
              </a:extLst>
            </p:cNvPr>
            <p:cNvSpPr txBox="1"/>
            <p:nvPr/>
          </p:nvSpPr>
          <p:spPr>
            <a:xfrm>
              <a:off x="4684646" y="286594"/>
              <a:ext cx="1040154" cy="5833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>
                  <a:solidFill>
                    <a:srgbClr val="FF0000"/>
                  </a:solidFill>
                </a:rPr>
                <a:t>Wait</a:t>
              </a:r>
              <a:r>
                <a:rPr lang="en-US" sz="1050" i="1" dirty="0">
                  <a:solidFill>
                    <a:srgbClr val="FF0000"/>
                  </a:solidFill>
                </a:rPr>
                <a:t> until</a:t>
              </a:r>
            </a:p>
            <a:p>
              <a:r>
                <a:rPr lang="en-US" sz="1050" i="1" dirty="0">
                  <a:solidFill>
                    <a:srgbClr val="FF0000"/>
                  </a:solidFill>
                </a:rPr>
                <a:t>user input</a:t>
              </a:r>
            </a:p>
          </p:txBody>
        </p:sp>
        <p:cxnSp>
          <p:nvCxnSpPr>
            <p:cNvPr id="68" name="Curved Connector 78">
              <a:extLst>
                <a:ext uri="{FF2B5EF4-FFF2-40B4-BE49-F238E27FC236}">
                  <a16:creationId xmlns="" xmlns:a16="http://schemas.microsoft.com/office/drawing/2014/main" id="{3D038745-3B85-465A-99A5-BBB21C8D99C3}"/>
                </a:ext>
              </a:extLst>
            </p:cNvPr>
            <p:cNvCxnSpPr>
              <a:endCxn id="66" idx="3"/>
            </p:cNvCxnSpPr>
            <p:nvPr/>
          </p:nvCxnSpPr>
          <p:spPr>
            <a:xfrm rot="10800000" flipV="1">
              <a:off x="5040149" y="869907"/>
              <a:ext cx="342325" cy="192888"/>
            </a:xfrm>
            <a:prstGeom prst="curvedConnector3">
              <a:avLst>
                <a:gd name="adj1" fmla="val -803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urved Connector 79">
              <a:extLst>
                <a:ext uri="{FF2B5EF4-FFF2-40B4-BE49-F238E27FC236}">
                  <a16:creationId xmlns="" xmlns:a16="http://schemas.microsoft.com/office/drawing/2014/main" id="{67DA52C6-9DB1-484A-9EF8-513F87AB5B94}"/>
                </a:ext>
              </a:extLst>
            </p:cNvPr>
            <p:cNvCxnSpPr>
              <a:stCxn id="66" idx="0"/>
              <a:endCxn id="74" idx="3"/>
            </p:cNvCxnSpPr>
            <p:nvPr/>
          </p:nvCxnSpPr>
          <p:spPr>
            <a:xfrm rot="16200000" flipH="1" flipV="1">
              <a:off x="4063454" y="335680"/>
              <a:ext cx="175520" cy="1183847"/>
            </a:xfrm>
            <a:prstGeom prst="curvedConnector4">
              <a:avLst>
                <a:gd name="adj1" fmla="val -209657"/>
                <a:gd name="adj2" fmla="val 62544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="" xmlns:a16="http://schemas.microsoft.com/office/drawing/2014/main" id="{B045D0DF-741A-4E8B-BD84-46CADE0D6506}"/>
                </a:ext>
              </a:extLst>
            </p:cNvPr>
            <p:cNvCxnSpPr/>
            <p:nvPr/>
          </p:nvCxnSpPr>
          <p:spPr>
            <a:xfrm flipH="1">
              <a:off x="2927499" y="811872"/>
              <a:ext cx="228600" cy="331128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="" xmlns:a16="http://schemas.microsoft.com/office/drawing/2014/main" id="{37E57C6A-0210-45C6-80E6-585497FEB5FA}"/>
                </a:ext>
              </a:extLst>
            </p:cNvPr>
            <p:cNvCxnSpPr/>
            <p:nvPr/>
          </p:nvCxnSpPr>
          <p:spPr>
            <a:xfrm>
              <a:off x="4038600" y="901998"/>
              <a:ext cx="0" cy="67934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85" name="Straight Arrow Connector 84">
            <a:extLst>
              <a:ext uri="{FF2B5EF4-FFF2-40B4-BE49-F238E27FC236}">
                <a16:creationId xmlns="" xmlns:a16="http://schemas.microsoft.com/office/drawing/2014/main" id="{D4AAC5D9-9A98-4F39-A7F0-12ADA3A08621}"/>
              </a:ext>
            </a:extLst>
          </p:cNvPr>
          <p:cNvCxnSpPr/>
          <p:nvPr/>
        </p:nvCxnSpPr>
        <p:spPr>
          <a:xfrm>
            <a:off x="105146" y="659860"/>
            <a:ext cx="0" cy="5879333"/>
          </a:xfrm>
          <a:prstGeom prst="straightConnector1">
            <a:avLst/>
          </a:prstGeom>
          <a:ln w="762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="" xmlns:a16="http://schemas.microsoft.com/office/drawing/2014/main" id="{91AEC368-0C0B-4216-BDD1-CADA4AE1FD88}"/>
              </a:ext>
            </a:extLst>
          </p:cNvPr>
          <p:cNvSpPr txBox="1"/>
          <p:nvPr/>
        </p:nvSpPr>
        <p:spPr>
          <a:xfrm>
            <a:off x="9821" y="328919"/>
            <a:ext cx="1945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i="1" dirty="0">
                <a:solidFill>
                  <a:schemeClr val="accent6"/>
                </a:solidFill>
              </a:rPr>
              <a:t>Presentation </a:t>
            </a:r>
            <a:r>
              <a:rPr lang="da-DK" i="1" dirty="0" err="1">
                <a:solidFill>
                  <a:schemeClr val="accent6"/>
                </a:solidFill>
              </a:rPr>
              <a:t>order</a:t>
            </a:r>
            <a:endParaRPr lang="en-US" i="1" dirty="0">
              <a:solidFill>
                <a:schemeClr val="accent6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="" xmlns:a16="http://schemas.microsoft.com/office/drawing/2014/main" id="{E08C10F7-328F-4A60-B37C-99EDACA8F71F}"/>
              </a:ext>
            </a:extLst>
          </p:cNvPr>
          <p:cNvGrpSpPr/>
          <p:nvPr/>
        </p:nvGrpSpPr>
        <p:grpSpPr>
          <a:xfrm>
            <a:off x="228600" y="5378693"/>
            <a:ext cx="3918701" cy="1165395"/>
            <a:chOff x="70300" y="3341132"/>
            <a:chExt cx="5486400" cy="1631619"/>
          </a:xfrm>
        </p:grpSpPr>
        <p:sp>
          <p:nvSpPr>
            <p:cNvPr id="88" name="Rounded Rectangle 36">
              <a:extLst>
                <a:ext uri="{FF2B5EF4-FFF2-40B4-BE49-F238E27FC236}">
                  <a16:creationId xmlns="" xmlns:a16="http://schemas.microsoft.com/office/drawing/2014/main" id="{9D667076-F9D4-48EF-810F-219CE540F5E6}"/>
                </a:ext>
              </a:extLst>
            </p:cNvPr>
            <p:cNvSpPr/>
            <p:nvPr/>
          </p:nvSpPr>
          <p:spPr>
            <a:xfrm>
              <a:off x="70300" y="3341132"/>
              <a:ext cx="5486400" cy="149173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89" name="TextBox 88">
              <a:extLst>
                <a:ext uri="{FF2B5EF4-FFF2-40B4-BE49-F238E27FC236}">
                  <a16:creationId xmlns="" xmlns:a16="http://schemas.microsoft.com/office/drawing/2014/main" id="{E1411973-02A6-4CD8-B290-0499A14E611B}"/>
                </a:ext>
              </a:extLst>
            </p:cNvPr>
            <p:cNvSpPr txBox="1"/>
            <p:nvPr/>
          </p:nvSpPr>
          <p:spPr>
            <a:xfrm>
              <a:off x="1772533" y="3352926"/>
              <a:ext cx="2460483" cy="4446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operations on strings</a:t>
              </a:r>
            </a:p>
          </p:txBody>
        </p:sp>
        <p:sp>
          <p:nvSpPr>
            <p:cNvPr id="90" name="Right Arrow 38">
              <a:extLst>
                <a:ext uri="{FF2B5EF4-FFF2-40B4-BE49-F238E27FC236}">
                  <a16:creationId xmlns="" xmlns:a16="http://schemas.microsoft.com/office/drawing/2014/main" id="{96D9F089-D223-44B3-B167-8FE24EA01C2A}"/>
                </a:ext>
              </a:extLst>
            </p:cNvPr>
            <p:cNvSpPr/>
            <p:nvPr/>
          </p:nvSpPr>
          <p:spPr>
            <a:xfrm>
              <a:off x="1371600" y="4086999"/>
              <a:ext cx="685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1" name="TextBox 90">
              <a:extLst>
                <a:ext uri="{FF2B5EF4-FFF2-40B4-BE49-F238E27FC236}">
                  <a16:creationId xmlns="" xmlns:a16="http://schemas.microsoft.com/office/drawing/2014/main" id="{694E9A9E-FF49-4D8C-866B-BF1B6CEC1A4F}"/>
                </a:ext>
              </a:extLst>
            </p:cNvPr>
            <p:cNvSpPr txBox="1"/>
            <p:nvPr/>
          </p:nvSpPr>
          <p:spPr>
            <a:xfrm>
              <a:off x="192141" y="4066401"/>
              <a:ext cx="1310376" cy="444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 = a + "s"</a:t>
              </a:r>
            </a:p>
          </p:txBody>
        </p:sp>
        <p:sp>
          <p:nvSpPr>
            <p:cNvPr id="92" name="Frame 91">
              <a:extLst>
                <a:ext uri="{FF2B5EF4-FFF2-40B4-BE49-F238E27FC236}">
                  <a16:creationId xmlns="" xmlns:a16="http://schemas.microsoft.com/office/drawing/2014/main" id="{E919FEAF-4DBA-40FE-8E51-D8C9856463D6}"/>
                </a:ext>
              </a:extLst>
            </p:cNvPr>
            <p:cNvSpPr/>
            <p:nvPr/>
          </p:nvSpPr>
          <p:spPr>
            <a:xfrm>
              <a:off x="2581274" y="4026932"/>
              <a:ext cx="656274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="" xmlns:a16="http://schemas.microsoft.com/office/drawing/2014/main" id="{9D2E12B6-FC91-429B-945B-D05DAD79341E}"/>
                </a:ext>
              </a:extLst>
            </p:cNvPr>
            <p:cNvSpPr txBox="1"/>
            <p:nvPr/>
          </p:nvSpPr>
          <p:spPr>
            <a:xfrm>
              <a:off x="2286000" y="3918466"/>
              <a:ext cx="414832" cy="444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="" xmlns:a16="http://schemas.microsoft.com/office/drawing/2014/main" id="{4985220D-D520-46DC-AA3E-9ADE3DBC573B}"/>
                </a:ext>
              </a:extLst>
            </p:cNvPr>
            <p:cNvSpPr txBox="1"/>
            <p:nvPr/>
          </p:nvSpPr>
          <p:spPr>
            <a:xfrm>
              <a:off x="2570641" y="4103132"/>
              <a:ext cx="793947" cy="444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"cat"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="" xmlns:a16="http://schemas.microsoft.com/office/drawing/2014/main" id="{2D747D3E-493C-471F-BFA3-A37102686956}"/>
                </a:ext>
              </a:extLst>
            </p:cNvPr>
            <p:cNvSpPr txBox="1"/>
            <p:nvPr/>
          </p:nvSpPr>
          <p:spPr>
            <a:xfrm>
              <a:off x="3900699" y="4528067"/>
              <a:ext cx="1144342" cy="444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memory</a:t>
              </a:r>
            </a:p>
          </p:txBody>
        </p:sp>
        <p:sp>
          <p:nvSpPr>
            <p:cNvPr id="96" name="Frame 95">
              <a:extLst>
                <a:ext uri="{FF2B5EF4-FFF2-40B4-BE49-F238E27FC236}">
                  <a16:creationId xmlns="" xmlns:a16="http://schemas.microsoft.com/office/drawing/2014/main" id="{D74DD7FB-B269-425F-B31B-D9ED46873827}"/>
                </a:ext>
              </a:extLst>
            </p:cNvPr>
            <p:cNvSpPr/>
            <p:nvPr/>
          </p:nvSpPr>
          <p:spPr>
            <a:xfrm>
              <a:off x="3991925" y="4037565"/>
              <a:ext cx="731045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="" xmlns:a16="http://schemas.microsoft.com/office/drawing/2014/main" id="{06693D69-0A1D-4057-83F2-D6637E97F2F1}"/>
                </a:ext>
              </a:extLst>
            </p:cNvPr>
            <p:cNvSpPr txBox="1"/>
            <p:nvPr/>
          </p:nvSpPr>
          <p:spPr>
            <a:xfrm>
              <a:off x="3696652" y="3929100"/>
              <a:ext cx="425126" cy="444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="" xmlns:a16="http://schemas.microsoft.com/office/drawing/2014/main" id="{7BDE94DA-7865-4D3F-88F7-E00FC24E5969}"/>
                </a:ext>
              </a:extLst>
            </p:cNvPr>
            <p:cNvSpPr txBox="1"/>
            <p:nvPr/>
          </p:nvSpPr>
          <p:spPr>
            <a:xfrm>
              <a:off x="3981293" y="4113764"/>
              <a:ext cx="891736" cy="4446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"cats"</a:t>
              </a:r>
            </a:p>
          </p:txBody>
        </p:sp>
        <p:cxnSp>
          <p:nvCxnSpPr>
            <p:cNvPr id="99" name="Curved Connector 47">
              <a:extLst>
                <a:ext uri="{FF2B5EF4-FFF2-40B4-BE49-F238E27FC236}">
                  <a16:creationId xmlns="" xmlns:a16="http://schemas.microsoft.com/office/drawing/2014/main" id="{BCFFF7E0-A116-44E2-B039-1081074245E4}"/>
                </a:ext>
              </a:extLst>
            </p:cNvPr>
            <p:cNvCxnSpPr>
              <a:stCxn id="94" idx="2"/>
              <a:endCxn id="98" idx="1"/>
            </p:cNvCxnSpPr>
            <p:nvPr/>
          </p:nvCxnSpPr>
          <p:spPr>
            <a:xfrm rot="5400000" flipH="1" flipV="1">
              <a:off x="3368599" y="3935123"/>
              <a:ext cx="211709" cy="1013678"/>
            </a:xfrm>
            <a:prstGeom prst="curvedConnector4">
              <a:avLst>
                <a:gd name="adj1" fmla="val -96000"/>
                <a:gd name="adj2" fmla="val 69581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Rectangle 100"/>
          <p:cNvSpPr/>
          <p:nvPr/>
        </p:nvSpPr>
        <p:spPr>
          <a:xfrm>
            <a:off x="1067487" y="-40413"/>
            <a:ext cx="7367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dirty="0"/>
              <a:t>A small NOM for an imperative, sequential fragment of Python 3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90" y="679788"/>
            <a:ext cx="6741210" cy="343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575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can we </a:t>
            </a:r>
            <a:r>
              <a:rPr lang="en-US" i="1" dirty="0" smtClean="0"/>
              <a:t>represent</a:t>
            </a:r>
            <a:r>
              <a:rPr lang="en-US" dirty="0" smtClean="0"/>
              <a:t>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onsolas" pitchFamily="49" charset="0"/>
              </a:rPr>
              <a:t>a = input(“type your name”)</a:t>
            </a:r>
            <a:br>
              <a:rPr lang="en-US" sz="2400" dirty="0">
                <a:latin typeface="Consolas" pitchFamily="49" charset="0"/>
              </a:rPr>
            </a:br>
            <a:r>
              <a:rPr lang="en-US" sz="2400" dirty="0">
                <a:latin typeface="Consolas" pitchFamily="49" charset="0"/>
              </a:rPr>
              <a:t>b = “Hello ”+a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</a:rPr>
              <a:t>print(b) </a:t>
            </a:r>
          </a:p>
        </p:txBody>
      </p:sp>
      <p:sp>
        <p:nvSpPr>
          <p:cNvPr id="4" name="Oval 3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3670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 cannot represent…</a:t>
            </a:r>
            <a:br>
              <a:rPr lang="en-US" dirty="0" smtClean="0"/>
            </a:br>
            <a:r>
              <a:rPr lang="en-US" i="1" dirty="0" smtClean="0"/>
              <a:t>extend the NOM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onsolas" pitchFamily="49" charset="0"/>
              </a:rPr>
              <a:t>a = input("type your name")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</a:rPr>
              <a:t>b = "Hello "+a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</a:rPr>
              <a:t>if a=="Andrea":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</a:rPr>
              <a:t>    b=b+" ... nice to see you again."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</a:rPr>
              <a:t>for </a:t>
            </a:r>
            <a:r>
              <a:rPr lang="en-US" sz="2400" dirty="0" err="1">
                <a:latin typeface="Consolas" pitchFamily="49" charset="0"/>
              </a:rPr>
              <a:t>i</a:t>
            </a:r>
            <a:r>
              <a:rPr lang="en-US" sz="2400" dirty="0">
                <a:latin typeface="Consolas" pitchFamily="49" charset="0"/>
              </a:rPr>
              <a:t> in range(3):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</a:rPr>
              <a:t>    print(b)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b="1" dirty="0"/>
              <a:t>Note:</a:t>
            </a:r>
            <a:r>
              <a:rPr lang="en-US" b="1" i="1" dirty="0"/>
              <a:t> </a:t>
            </a:r>
            <a:r>
              <a:rPr lang="en-US" i="1" u="sng" dirty="0"/>
              <a:t>range(3) </a:t>
            </a:r>
            <a:r>
              <a:rPr lang="en-US" i="1" dirty="0"/>
              <a:t>is the same as the list </a:t>
            </a:r>
            <a:r>
              <a:rPr lang="en-US" i="1" u="sng" dirty="0"/>
              <a:t>[0,1,2]</a:t>
            </a:r>
          </a:p>
        </p:txBody>
      </p:sp>
      <p:sp>
        <p:nvSpPr>
          <p:cNvPr id="4" name="Oval 3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3504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30">
            <a:extLst>
              <a:ext uri="{FF2B5EF4-FFF2-40B4-BE49-F238E27FC236}">
                <a16:creationId xmlns="" xmlns:a16="http://schemas.microsoft.com/office/drawing/2014/main" id="{F0C885F4-52B5-4BA1-8946-9019DB1690AC}"/>
              </a:ext>
            </a:extLst>
          </p:cNvPr>
          <p:cNvSpPr/>
          <p:nvPr/>
        </p:nvSpPr>
        <p:spPr>
          <a:xfrm>
            <a:off x="73250" y="1763878"/>
            <a:ext cx="5486400" cy="14917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5B362CE-5FEF-4DF3-B4AB-491B80DB4DDF}"/>
              </a:ext>
            </a:extLst>
          </p:cNvPr>
          <p:cNvSpPr txBox="1"/>
          <p:nvPr/>
        </p:nvSpPr>
        <p:spPr>
          <a:xfrm>
            <a:off x="2033506" y="1791287"/>
            <a:ext cx="1935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operations on lists</a:t>
            </a:r>
          </a:p>
        </p:txBody>
      </p:sp>
      <p:sp>
        <p:nvSpPr>
          <p:cNvPr id="4" name="Right Arrow 32">
            <a:extLst>
              <a:ext uri="{FF2B5EF4-FFF2-40B4-BE49-F238E27FC236}">
                <a16:creationId xmlns="" xmlns:a16="http://schemas.microsoft.com/office/drawing/2014/main" id="{08D2F5CF-C8FE-4860-BE08-A01B0AF5D6FD}"/>
              </a:ext>
            </a:extLst>
          </p:cNvPr>
          <p:cNvSpPr/>
          <p:nvPr/>
        </p:nvSpPr>
        <p:spPr>
          <a:xfrm>
            <a:off x="1407207" y="2477087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8FA25A2-4830-4032-B46D-F09D99A439D3}"/>
              </a:ext>
            </a:extLst>
          </p:cNvPr>
          <p:cNvSpPr txBox="1"/>
          <p:nvPr/>
        </p:nvSpPr>
        <p:spPr>
          <a:xfrm>
            <a:off x="185057" y="2456489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 = a + </a:t>
            </a:r>
            <a:r>
              <a:rPr lang="en-US"/>
              <a:t>[3,4]</a:t>
            </a:r>
            <a:endParaRPr lang="en-US" dirty="0"/>
          </a:p>
        </p:txBody>
      </p:sp>
      <p:cxnSp>
        <p:nvCxnSpPr>
          <p:cNvPr id="6" name="Curved Connector 43">
            <a:extLst>
              <a:ext uri="{FF2B5EF4-FFF2-40B4-BE49-F238E27FC236}">
                <a16:creationId xmlns="" xmlns:a16="http://schemas.microsoft.com/office/drawing/2014/main" id="{EDE530A7-6A8E-4DEC-9A49-6385D51B26F9}"/>
              </a:ext>
            </a:extLst>
          </p:cNvPr>
          <p:cNvCxnSpPr>
            <a:stCxn id="20" idx="2"/>
            <a:endCxn id="25" idx="1"/>
          </p:cNvCxnSpPr>
          <p:nvPr/>
        </p:nvCxnSpPr>
        <p:spPr>
          <a:xfrm rot="5400000" flipH="1" flipV="1">
            <a:off x="3400418" y="1998801"/>
            <a:ext cx="184666" cy="1543619"/>
          </a:xfrm>
          <a:prstGeom prst="curvedConnector4">
            <a:avLst>
              <a:gd name="adj1" fmla="val -53053"/>
              <a:gd name="adj2" fmla="val 5935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2">
            <a:extLst>
              <a:ext uri="{FF2B5EF4-FFF2-40B4-BE49-F238E27FC236}">
                <a16:creationId xmlns="" xmlns:a16="http://schemas.microsoft.com/office/drawing/2014/main" id="{34418A82-6410-42BF-97C5-9F93C6B66843}"/>
              </a:ext>
            </a:extLst>
          </p:cNvPr>
          <p:cNvSpPr/>
          <p:nvPr/>
        </p:nvSpPr>
        <p:spPr>
          <a:xfrm>
            <a:off x="73250" y="152400"/>
            <a:ext cx="5486400" cy="14917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433D775-5C74-4540-83FD-051F82206649}"/>
              </a:ext>
            </a:extLst>
          </p:cNvPr>
          <p:cNvSpPr txBox="1"/>
          <p:nvPr/>
        </p:nvSpPr>
        <p:spPr>
          <a:xfrm>
            <a:off x="2054450" y="212467"/>
            <a:ext cx="15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lists are values</a:t>
            </a:r>
          </a:p>
        </p:txBody>
      </p:sp>
      <p:sp>
        <p:nvSpPr>
          <p:cNvPr id="9" name="Right Arrow 41">
            <a:extLst>
              <a:ext uri="{FF2B5EF4-FFF2-40B4-BE49-F238E27FC236}">
                <a16:creationId xmlns="" xmlns:a16="http://schemas.microsoft.com/office/drawing/2014/main" id="{BCFA2CA0-6ED8-401F-BAE2-ABE5EEF1B4E2}"/>
              </a:ext>
            </a:extLst>
          </p:cNvPr>
          <p:cNvSpPr/>
          <p:nvPr/>
        </p:nvSpPr>
        <p:spPr>
          <a:xfrm>
            <a:off x="1371600" y="898267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90476FB-00F7-45CE-AED9-32035FFE2EAB}"/>
              </a:ext>
            </a:extLst>
          </p:cNvPr>
          <p:cNvSpPr txBox="1"/>
          <p:nvPr/>
        </p:nvSpPr>
        <p:spPr>
          <a:xfrm>
            <a:off x="195090" y="877669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= [5,6,7]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0702208-B195-4C6D-9582-C9C9F9EF504F}"/>
              </a:ext>
            </a:extLst>
          </p:cNvPr>
          <p:cNvSpPr txBox="1"/>
          <p:nvPr/>
        </p:nvSpPr>
        <p:spPr>
          <a:xfrm>
            <a:off x="2968872" y="1323201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memory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DF3A43A5-2279-4CD8-B810-ABCE5E49AB9F}"/>
              </a:ext>
            </a:extLst>
          </p:cNvPr>
          <p:cNvGrpSpPr/>
          <p:nvPr/>
        </p:nvGrpSpPr>
        <p:grpSpPr>
          <a:xfrm>
            <a:off x="2359250" y="685800"/>
            <a:ext cx="1145950" cy="630198"/>
            <a:chOff x="2359250" y="685800"/>
            <a:chExt cx="1145950" cy="630198"/>
          </a:xfrm>
        </p:grpSpPr>
        <p:sp>
          <p:nvSpPr>
            <p:cNvPr id="13" name="Frame 12">
              <a:extLst>
                <a:ext uri="{FF2B5EF4-FFF2-40B4-BE49-F238E27FC236}">
                  <a16:creationId xmlns="" xmlns:a16="http://schemas.microsoft.com/office/drawing/2014/main" id="{F79225B9-F3EA-4719-9CD6-359C1F19B3F6}"/>
                </a:ext>
              </a:extLst>
            </p:cNvPr>
            <p:cNvSpPr/>
            <p:nvPr/>
          </p:nvSpPr>
          <p:spPr>
            <a:xfrm>
              <a:off x="2654524" y="794266"/>
              <a:ext cx="850676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7B56E638-E136-4F6B-8EA5-6A12B96AA14E}"/>
                </a:ext>
              </a:extLst>
            </p:cNvPr>
            <p:cNvSpPr txBox="1"/>
            <p:nvPr/>
          </p:nvSpPr>
          <p:spPr>
            <a:xfrm>
              <a:off x="2359250" y="68580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CE2258BF-1F29-435E-8C1D-C2B0981F3CA3}"/>
                </a:ext>
              </a:extLst>
            </p:cNvPr>
            <p:cNvSpPr txBox="1"/>
            <p:nvPr/>
          </p:nvSpPr>
          <p:spPr>
            <a:xfrm>
              <a:off x="2628781" y="91401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5|6|7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6F0F275A-D58F-41CA-AF57-1945A074F682}"/>
                </a:ext>
              </a:extLst>
            </p:cNvPr>
            <p:cNvSpPr txBox="1"/>
            <p:nvPr/>
          </p:nvSpPr>
          <p:spPr>
            <a:xfrm>
              <a:off x="2718145" y="805544"/>
              <a:ext cx="6960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0     1     2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02805ED8-64B0-4F37-A40C-4B5ADE92DBC5}"/>
              </a:ext>
            </a:extLst>
          </p:cNvPr>
          <p:cNvGrpSpPr/>
          <p:nvPr/>
        </p:nvGrpSpPr>
        <p:grpSpPr>
          <a:xfrm>
            <a:off x="2162710" y="2265402"/>
            <a:ext cx="936104" cy="630198"/>
            <a:chOff x="2359250" y="685800"/>
            <a:chExt cx="936104" cy="630198"/>
          </a:xfrm>
        </p:grpSpPr>
        <p:sp>
          <p:nvSpPr>
            <p:cNvPr id="18" name="Frame 17">
              <a:extLst>
                <a:ext uri="{FF2B5EF4-FFF2-40B4-BE49-F238E27FC236}">
                  <a16:creationId xmlns="" xmlns:a16="http://schemas.microsoft.com/office/drawing/2014/main" id="{F084ED4C-CCAF-498E-B032-77FC2643CB0B}"/>
                </a:ext>
              </a:extLst>
            </p:cNvPr>
            <p:cNvSpPr/>
            <p:nvPr/>
          </p:nvSpPr>
          <p:spPr>
            <a:xfrm>
              <a:off x="2654524" y="794266"/>
              <a:ext cx="640830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15721D0B-A351-4427-8FA0-225B4877206F}"/>
                </a:ext>
              </a:extLst>
            </p:cNvPr>
            <p:cNvSpPr txBox="1"/>
            <p:nvPr/>
          </p:nvSpPr>
          <p:spPr>
            <a:xfrm>
              <a:off x="2359250" y="68580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BD25F293-2829-4D3B-8D3A-2BA978A3283E}"/>
                </a:ext>
              </a:extLst>
            </p:cNvPr>
            <p:cNvSpPr txBox="1"/>
            <p:nvPr/>
          </p:nvSpPr>
          <p:spPr>
            <a:xfrm>
              <a:off x="2628781" y="914010"/>
              <a:ext cx="577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1|2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4C285FAB-6298-4565-A461-989DACAB209F}"/>
                </a:ext>
              </a:extLst>
            </p:cNvPr>
            <p:cNvSpPr txBox="1"/>
            <p:nvPr/>
          </p:nvSpPr>
          <p:spPr>
            <a:xfrm>
              <a:off x="2718145" y="805544"/>
              <a:ext cx="47481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0     1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7F852733-3743-42FF-9F15-306F54479BD9}"/>
              </a:ext>
            </a:extLst>
          </p:cNvPr>
          <p:cNvGrpSpPr/>
          <p:nvPr/>
        </p:nvGrpSpPr>
        <p:grpSpPr>
          <a:xfrm>
            <a:off x="3995030" y="2265402"/>
            <a:ext cx="1371627" cy="630198"/>
            <a:chOff x="2359250" y="685800"/>
            <a:chExt cx="1371627" cy="630198"/>
          </a:xfrm>
        </p:grpSpPr>
        <p:sp>
          <p:nvSpPr>
            <p:cNvPr id="23" name="Frame 22">
              <a:extLst>
                <a:ext uri="{FF2B5EF4-FFF2-40B4-BE49-F238E27FC236}">
                  <a16:creationId xmlns="" xmlns:a16="http://schemas.microsoft.com/office/drawing/2014/main" id="{E2D23CD2-C4FA-4602-B463-1304A729E6BF}"/>
                </a:ext>
              </a:extLst>
            </p:cNvPr>
            <p:cNvSpPr/>
            <p:nvPr/>
          </p:nvSpPr>
          <p:spPr>
            <a:xfrm>
              <a:off x="2654523" y="794266"/>
              <a:ext cx="1076354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ACEDF926-9192-48F7-848A-A006825A2458}"/>
                </a:ext>
              </a:extLst>
            </p:cNvPr>
            <p:cNvSpPr txBox="1"/>
            <p:nvPr/>
          </p:nvSpPr>
          <p:spPr>
            <a:xfrm>
              <a:off x="2359250" y="68580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9DC9098E-C7BB-47FF-9F19-DC2FF5179347}"/>
                </a:ext>
              </a:extLst>
            </p:cNvPr>
            <p:cNvSpPr txBox="1"/>
            <p:nvPr/>
          </p:nvSpPr>
          <p:spPr>
            <a:xfrm>
              <a:off x="2628781" y="914010"/>
              <a:ext cx="1023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1|2|3|4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3B86D571-2781-49B6-A8EF-92797ECD8870}"/>
                </a:ext>
              </a:extLst>
            </p:cNvPr>
            <p:cNvSpPr txBox="1"/>
            <p:nvPr/>
          </p:nvSpPr>
          <p:spPr>
            <a:xfrm>
              <a:off x="2718145" y="805544"/>
              <a:ext cx="94769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0      1     2     3</a:t>
              </a:r>
            </a:p>
          </p:txBody>
        </p:sp>
      </p:grpSp>
      <p:sp>
        <p:nvSpPr>
          <p:cNvPr id="27" name="Rounded Rectangle 64">
            <a:extLst>
              <a:ext uri="{FF2B5EF4-FFF2-40B4-BE49-F238E27FC236}">
                <a16:creationId xmlns="" xmlns:a16="http://schemas.microsoft.com/office/drawing/2014/main" id="{67052086-22FE-4AD5-A18C-C0820CEF3B9B}"/>
              </a:ext>
            </a:extLst>
          </p:cNvPr>
          <p:cNvSpPr/>
          <p:nvPr/>
        </p:nvSpPr>
        <p:spPr>
          <a:xfrm>
            <a:off x="105907" y="3343088"/>
            <a:ext cx="5486400" cy="14917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0D19C49F-9613-4880-A073-57F3EBE96EFA}"/>
              </a:ext>
            </a:extLst>
          </p:cNvPr>
          <p:cNvSpPr txBox="1"/>
          <p:nvPr/>
        </p:nvSpPr>
        <p:spPr>
          <a:xfrm>
            <a:off x="2087107" y="3403155"/>
            <a:ext cx="154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length of a list</a:t>
            </a:r>
          </a:p>
        </p:txBody>
      </p:sp>
      <p:sp>
        <p:nvSpPr>
          <p:cNvPr id="29" name="Right Arrow 66">
            <a:extLst>
              <a:ext uri="{FF2B5EF4-FFF2-40B4-BE49-F238E27FC236}">
                <a16:creationId xmlns="" xmlns:a16="http://schemas.microsoft.com/office/drawing/2014/main" id="{A8E430C5-1147-412E-8C78-09AE0EFCFC92}"/>
              </a:ext>
            </a:extLst>
          </p:cNvPr>
          <p:cNvSpPr/>
          <p:nvPr/>
        </p:nvSpPr>
        <p:spPr>
          <a:xfrm>
            <a:off x="1404257" y="4088955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A4DECEBE-08B9-4ADD-8B07-0C02E4023F1B}"/>
              </a:ext>
            </a:extLst>
          </p:cNvPr>
          <p:cNvSpPr txBox="1"/>
          <p:nvPr/>
        </p:nvSpPr>
        <p:spPr>
          <a:xfrm>
            <a:off x="227747" y="4068357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 = </a:t>
            </a:r>
            <a:r>
              <a:rPr lang="en-US" dirty="0" err="1"/>
              <a:t>len</a:t>
            </a:r>
            <a:r>
              <a:rPr lang="en-US" dirty="0"/>
              <a:t>(a)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64FDF666-6165-434E-9009-38B345E90501}"/>
              </a:ext>
            </a:extLst>
          </p:cNvPr>
          <p:cNvSpPr txBox="1"/>
          <p:nvPr/>
        </p:nvSpPr>
        <p:spPr>
          <a:xfrm>
            <a:off x="3001529" y="4513889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memory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94A5816A-AE70-4D1F-B767-CA3E8A9F4564}"/>
              </a:ext>
            </a:extLst>
          </p:cNvPr>
          <p:cNvGrpSpPr/>
          <p:nvPr/>
        </p:nvGrpSpPr>
        <p:grpSpPr>
          <a:xfrm>
            <a:off x="2391907" y="3876488"/>
            <a:ext cx="1145950" cy="630198"/>
            <a:chOff x="2359250" y="685800"/>
            <a:chExt cx="1145950" cy="630198"/>
          </a:xfrm>
        </p:grpSpPr>
        <p:sp>
          <p:nvSpPr>
            <p:cNvPr id="33" name="Frame 32">
              <a:extLst>
                <a:ext uri="{FF2B5EF4-FFF2-40B4-BE49-F238E27FC236}">
                  <a16:creationId xmlns="" xmlns:a16="http://schemas.microsoft.com/office/drawing/2014/main" id="{9AF51BE5-4265-457D-8791-E86776BB04CF}"/>
                </a:ext>
              </a:extLst>
            </p:cNvPr>
            <p:cNvSpPr/>
            <p:nvPr/>
          </p:nvSpPr>
          <p:spPr>
            <a:xfrm>
              <a:off x="2654524" y="794266"/>
              <a:ext cx="850676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869DD913-E7E8-406F-947E-D4B893CFB225}"/>
                </a:ext>
              </a:extLst>
            </p:cNvPr>
            <p:cNvSpPr txBox="1"/>
            <p:nvPr/>
          </p:nvSpPr>
          <p:spPr>
            <a:xfrm>
              <a:off x="2359250" y="68580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001F3F11-A806-4164-BD44-B17C2944080B}"/>
                </a:ext>
              </a:extLst>
            </p:cNvPr>
            <p:cNvSpPr txBox="1"/>
            <p:nvPr/>
          </p:nvSpPr>
          <p:spPr>
            <a:xfrm>
              <a:off x="2628781" y="91401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5|6|7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6E21C265-8D13-4AA5-AE76-3FAB1E169EF7}"/>
                </a:ext>
              </a:extLst>
            </p:cNvPr>
            <p:cNvSpPr txBox="1"/>
            <p:nvPr/>
          </p:nvSpPr>
          <p:spPr>
            <a:xfrm>
              <a:off x="2718145" y="805544"/>
              <a:ext cx="6960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0     1     2</a:t>
              </a:r>
            </a:p>
          </p:txBody>
        </p:sp>
      </p:grpSp>
      <p:cxnSp>
        <p:nvCxnSpPr>
          <p:cNvPr id="37" name="Curved Connector 74">
            <a:extLst>
              <a:ext uri="{FF2B5EF4-FFF2-40B4-BE49-F238E27FC236}">
                <a16:creationId xmlns="" xmlns:a16="http://schemas.microsoft.com/office/drawing/2014/main" id="{B66B593B-08D6-4DEF-95B4-745D2626C956}"/>
              </a:ext>
            </a:extLst>
          </p:cNvPr>
          <p:cNvCxnSpPr>
            <a:stCxn id="35" idx="2"/>
            <a:endCxn id="39" idx="1"/>
          </p:cNvCxnSpPr>
          <p:nvPr/>
        </p:nvCxnSpPr>
        <p:spPr>
          <a:xfrm rot="5400000" flipH="1" flipV="1">
            <a:off x="3693129" y="3581582"/>
            <a:ext cx="260866" cy="1524029"/>
          </a:xfrm>
          <a:prstGeom prst="curvedConnector4">
            <a:avLst>
              <a:gd name="adj1" fmla="val -54247"/>
              <a:gd name="adj2" fmla="val 6312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2AF2C08B-2B72-41CF-881E-92EED4E99D08}"/>
              </a:ext>
            </a:extLst>
          </p:cNvPr>
          <p:cNvGrpSpPr/>
          <p:nvPr/>
        </p:nvGrpSpPr>
        <p:grpSpPr>
          <a:xfrm>
            <a:off x="4290303" y="3843832"/>
            <a:ext cx="951548" cy="630198"/>
            <a:chOff x="2512033" y="2438400"/>
            <a:chExt cx="951548" cy="630198"/>
          </a:xfrm>
        </p:grpSpPr>
        <p:sp>
          <p:nvSpPr>
            <p:cNvPr id="39" name="Frame 38">
              <a:extLst>
                <a:ext uri="{FF2B5EF4-FFF2-40B4-BE49-F238E27FC236}">
                  <a16:creationId xmlns="" xmlns:a16="http://schemas.microsoft.com/office/drawing/2014/main" id="{BF18CBE8-D58C-4D15-83E4-9DF89448A880}"/>
                </a:ext>
              </a:extLst>
            </p:cNvPr>
            <p:cNvSpPr/>
            <p:nvPr/>
          </p:nvSpPr>
          <p:spPr>
            <a:xfrm>
              <a:off x="2807307" y="2546866"/>
              <a:ext cx="656274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D482D3D1-FB27-43D9-A265-0D4FA1E58214}"/>
                </a:ext>
              </a:extLst>
            </p:cNvPr>
            <p:cNvSpPr txBox="1"/>
            <p:nvPr/>
          </p:nvSpPr>
          <p:spPr>
            <a:xfrm>
              <a:off x="2512033" y="243840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6C8ABAA5-53E1-4819-92F5-599EC250A187}"/>
                </a:ext>
              </a:extLst>
            </p:cNvPr>
            <p:cNvSpPr txBox="1"/>
            <p:nvPr/>
          </p:nvSpPr>
          <p:spPr>
            <a:xfrm>
              <a:off x="2959707" y="262306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4BF43A29-B4D8-4A01-A2A9-1DDDE58E4685}"/>
              </a:ext>
            </a:extLst>
          </p:cNvPr>
          <p:cNvSpPr txBox="1"/>
          <p:nvPr/>
        </p:nvSpPr>
        <p:spPr>
          <a:xfrm>
            <a:off x="3049806" y="2895600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memory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F8A79D3F-226B-4683-82DF-8C855934C714}"/>
              </a:ext>
            </a:extLst>
          </p:cNvPr>
          <p:cNvSpPr txBox="1"/>
          <p:nvPr/>
        </p:nvSpPr>
        <p:spPr>
          <a:xfrm rot="1800000">
            <a:off x="5835146" y="302094"/>
            <a:ext cx="13770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u="sng" dirty="0">
                <a:solidFill>
                  <a:srgbClr val="FF0000"/>
                </a:solidFill>
              </a:rPr>
              <a:t>LISTS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B4AF1D02-DB58-4203-9626-10806A570DAD}"/>
              </a:ext>
            </a:extLst>
          </p:cNvPr>
          <p:cNvSpPr txBox="1"/>
          <p:nvPr/>
        </p:nvSpPr>
        <p:spPr>
          <a:xfrm>
            <a:off x="6705600" y="1736229"/>
            <a:ext cx="20583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2000" i="1" dirty="0" err="1"/>
              <a:t>Extend</a:t>
            </a:r>
            <a:r>
              <a:rPr lang="da-DK" sz="2000" i="1" dirty="0"/>
              <a:t> the NOM to </a:t>
            </a:r>
            <a:r>
              <a:rPr lang="da-DK" sz="2000" i="1" dirty="0" err="1"/>
              <a:t>include</a:t>
            </a:r>
            <a:r>
              <a:rPr lang="da-DK" sz="2000" i="1" dirty="0"/>
              <a:t> lists</a:t>
            </a:r>
            <a:br>
              <a:rPr lang="da-DK" sz="2000" i="1" dirty="0"/>
            </a:br>
            <a:r>
              <a:rPr lang="da-DK" sz="2000" i="1" dirty="0"/>
              <a:t>(AKA mutable data </a:t>
            </a:r>
            <a:r>
              <a:rPr lang="da-DK" sz="2000" i="1" dirty="0" err="1"/>
              <a:t>structures</a:t>
            </a:r>
            <a:r>
              <a:rPr lang="da-DK" sz="2000" i="1" dirty="0"/>
              <a:t>)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106408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B8751382-41F9-4A7D-AACD-5FCDF534E2B2}"/>
              </a:ext>
            </a:extLst>
          </p:cNvPr>
          <p:cNvGrpSpPr/>
          <p:nvPr/>
        </p:nvGrpSpPr>
        <p:grpSpPr>
          <a:xfrm>
            <a:off x="250531" y="295284"/>
            <a:ext cx="5486400" cy="1533712"/>
            <a:chOff x="73250" y="3341132"/>
            <a:chExt cx="5486400" cy="1533712"/>
          </a:xfrm>
        </p:grpSpPr>
        <p:sp>
          <p:nvSpPr>
            <p:cNvPr id="3" name="Rounded Rectangle 30">
              <a:extLst>
                <a:ext uri="{FF2B5EF4-FFF2-40B4-BE49-F238E27FC236}">
                  <a16:creationId xmlns="" xmlns:a16="http://schemas.microsoft.com/office/drawing/2014/main" id="{D5F6A077-3B8E-4E48-8460-537FBF8FAECF}"/>
                </a:ext>
              </a:extLst>
            </p:cNvPr>
            <p:cNvSpPr/>
            <p:nvPr/>
          </p:nvSpPr>
          <p:spPr>
            <a:xfrm>
              <a:off x="73250" y="3341132"/>
              <a:ext cx="5486400" cy="149173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="" xmlns:a16="http://schemas.microsoft.com/office/drawing/2014/main" id="{603BCF2F-16AF-40AB-996A-8D98B9CC0540}"/>
                </a:ext>
              </a:extLst>
            </p:cNvPr>
            <p:cNvSpPr txBox="1"/>
            <p:nvPr/>
          </p:nvSpPr>
          <p:spPr>
            <a:xfrm>
              <a:off x="1752600" y="3401199"/>
              <a:ext cx="239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append a value to a list</a:t>
              </a:r>
            </a:p>
          </p:txBody>
        </p:sp>
        <p:sp>
          <p:nvSpPr>
            <p:cNvPr id="5" name="Right Arrow 32">
              <a:extLst>
                <a:ext uri="{FF2B5EF4-FFF2-40B4-BE49-F238E27FC236}">
                  <a16:creationId xmlns="" xmlns:a16="http://schemas.microsoft.com/office/drawing/2014/main" id="{453C1013-9591-4B43-B7C4-D2E9C8AE8F38}"/>
                </a:ext>
              </a:extLst>
            </p:cNvPr>
            <p:cNvSpPr/>
            <p:nvPr/>
          </p:nvSpPr>
          <p:spPr>
            <a:xfrm>
              <a:off x="1447800" y="4086999"/>
              <a:ext cx="685800" cy="3810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7DA58101-1BE3-48A4-969E-AF3AA162D710}"/>
                </a:ext>
              </a:extLst>
            </p:cNvPr>
            <p:cNvSpPr txBox="1"/>
            <p:nvPr/>
          </p:nvSpPr>
          <p:spPr>
            <a:xfrm>
              <a:off x="195090" y="4066401"/>
              <a:ext cx="1324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a.append</a:t>
              </a:r>
              <a:r>
                <a:rPr lang="en-US" dirty="0"/>
                <a:t>(3)</a:t>
              </a:r>
            </a:p>
          </p:txBody>
        </p:sp>
        <p:cxnSp>
          <p:nvCxnSpPr>
            <p:cNvPr id="7" name="Curved Connector 43">
              <a:extLst>
                <a:ext uri="{FF2B5EF4-FFF2-40B4-BE49-F238E27FC236}">
                  <a16:creationId xmlns="" xmlns:a16="http://schemas.microsoft.com/office/drawing/2014/main" id="{DCC8F86E-0EBF-4B76-8A66-C0772481BE6E}"/>
                </a:ext>
              </a:extLst>
            </p:cNvPr>
            <p:cNvCxnSpPr>
              <a:stCxn id="16" idx="3"/>
              <a:endCxn id="14" idx="1"/>
            </p:cNvCxnSpPr>
            <p:nvPr/>
          </p:nvCxnSpPr>
          <p:spPr>
            <a:xfrm flipV="1">
              <a:off x="3066157" y="4189438"/>
              <a:ext cx="916511" cy="55208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C6853329-89ED-4611-AAA7-76F70A8857E1}"/>
                </a:ext>
              </a:extLst>
            </p:cNvPr>
            <p:cNvGrpSpPr/>
            <p:nvPr/>
          </p:nvGrpSpPr>
          <p:grpSpPr>
            <a:xfrm>
              <a:off x="2130053" y="3875314"/>
              <a:ext cx="936104" cy="630198"/>
              <a:chOff x="2359250" y="685800"/>
              <a:chExt cx="936104" cy="630198"/>
            </a:xfrm>
          </p:grpSpPr>
          <p:sp>
            <p:nvSpPr>
              <p:cNvPr id="16" name="Frame 15">
                <a:extLst>
                  <a:ext uri="{FF2B5EF4-FFF2-40B4-BE49-F238E27FC236}">
                    <a16:creationId xmlns="" xmlns:a16="http://schemas.microsoft.com/office/drawing/2014/main" id="{28A56AD0-8243-4EE4-81B8-B59C4D122FE7}"/>
                  </a:ext>
                </a:extLst>
              </p:cNvPr>
              <p:cNvSpPr/>
              <p:nvPr/>
            </p:nvSpPr>
            <p:spPr>
              <a:xfrm>
                <a:off x="2654524" y="794266"/>
                <a:ext cx="640830" cy="521732"/>
              </a:xfrm>
              <a:prstGeom prst="fram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="" xmlns:a16="http://schemas.microsoft.com/office/drawing/2014/main" id="{94C74F2C-07D3-4110-8A9C-C542CBE099D1}"/>
                  </a:ext>
                </a:extLst>
              </p:cNvPr>
              <p:cNvSpPr txBox="1"/>
              <p:nvPr/>
            </p:nvSpPr>
            <p:spPr>
              <a:xfrm>
                <a:off x="2359250" y="685800"/>
                <a:ext cx="295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="" xmlns:a16="http://schemas.microsoft.com/office/drawing/2014/main" id="{4D16CCC6-B8EF-4455-83AF-87E7DF95B837}"/>
                  </a:ext>
                </a:extLst>
              </p:cNvPr>
              <p:cNvSpPr txBox="1"/>
              <p:nvPr/>
            </p:nvSpPr>
            <p:spPr>
              <a:xfrm>
                <a:off x="2628781" y="914010"/>
                <a:ext cx="5774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1|2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E7E1429E-AF61-4793-AB3E-E5447E84E5C3}"/>
                  </a:ext>
                </a:extLst>
              </p:cNvPr>
              <p:cNvSpPr txBox="1"/>
              <p:nvPr/>
            </p:nvSpPr>
            <p:spPr>
              <a:xfrm>
                <a:off x="2718145" y="805544"/>
                <a:ext cx="47481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i="1" dirty="0">
                    <a:solidFill>
                      <a:schemeClr val="bg1">
                        <a:lumMod val="50000"/>
                      </a:schemeClr>
                    </a:solidFill>
                  </a:rPr>
                  <a:t>0     1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F207E0CF-8228-4517-B779-A3FC78521381}"/>
                </a:ext>
              </a:extLst>
            </p:cNvPr>
            <p:cNvGrpSpPr/>
            <p:nvPr/>
          </p:nvGrpSpPr>
          <p:grpSpPr>
            <a:xfrm>
              <a:off x="3713137" y="3776562"/>
              <a:ext cx="1143026" cy="630198"/>
              <a:chOff x="2359250" y="685800"/>
              <a:chExt cx="1143026" cy="630198"/>
            </a:xfrm>
          </p:grpSpPr>
          <p:sp>
            <p:nvSpPr>
              <p:cNvPr id="12" name="Frame 11">
                <a:extLst>
                  <a:ext uri="{FF2B5EF4-FFF2-40B4-BE49-F238E27FC236}">
                    <a16:creationId xmlns="" xmlns:a16="http://schemas.microsoft.com/office/drawing/2014/main" id="{712A084E-FC64-4A94-BEA6-7E63477526F9}"/>
                  </a:ext>
                </a:extLst>
              </p:cNvPr>
              <p:cNvSpPr/>
              <p:nvPr/>
            </p:nvSpPr>
            <p:spPr>
              <a:xfrm>
                <a:off x="2654523" y="794266"/>
                <a:ext cx="847753" cy="521732"/>
              </a:xfrm>
              <a:prstGeom prst="fram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A45102AE-DE6E-401F-BBFA-A3EDD484D579}"/>
                  </a:ext>
                </a:extLst>
              </p:cNvPr>
              <p:cNvSpPr txBox="1"/>
              <p:nvPr/>
            </p:nvSpPr>
            <p:spPr>
              <a:xfrm>
                <a:off x="2359250" y="685800"/>
                <a:ext cx="2952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9AB08D47-35AF-484A-8D60-E0CB7BDFA147}"/>
                  </a:ext>
                </a:extLst>
              </p:cNvPr>
              <p:cNvSpPr txBox="1"/>
              <p:nvPr/>
            </p:nvSpPr>
            <p:spPr>
              <a:xfrm>
                <a:off x="2628781" y="914010"/>
                <a:ext cx="8002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1|2|3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A31E94CB-FDD5-41C6-BAB5-2ECDF65E5E8F}"/>
                  </a:ext>
                </a:extLst>
              </p:cNvPr>
              <p:cNvSpPr txBox="1"/>
              <p:nvPr/>
            </p:nvSpPr>
            <p:spPr>
              <a:xfrm>
                <a:off x="2718145" y="805544"/>
                <a:ext cx="7264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i="1" dirty="0">
                    <a:solidFill>
                      <a:schemeClr val="bg1">
                        <a:lumMod val="50000"/>
                      </a:schemeClr>
                    </a:solidFill>
                  </a:rPr>
                  <a:t>0      1     2</a:t>
                </a:r>
              </a:p>
            </p:txBody>
          </p:sp>
        </p:grpSp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AB9EBBA1-661F-40B8-8CEE-C58FE9D60898}"/>
                </a:ext>
              </a:extLst>
            </p:cNvPr>
            <p:cNvCxnSpPr/>
            <p:nvPr/>
          </p:nvCxnSpPr>
          <p:spPr>
            <a:xfrm>
              <a:off x="2133600" y="3896306"/>
              <a:ext cx="1115099" cy="609206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A752D113-6F76-4536-B5D5-D1B52F3A312E}"/>
                </a:ext>
              </a:extLst>
            </p:cNvPr>
            <p:cNvSpPr txBox="1"/>
            <p:nvPr/>
          </p:nvSpPr>
          <p:spPr>
            <a:xfrm>
              <a:off x="2926118" y="4505512"/>
              <a:ext cx="9761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memory</a:t>
              </a:r>
            </a:p>
          </p:txBody>
        </p:sp>
      </p:grpSp>
      <p:sp>
        <p:nvSpPr>
          <p:cNvPr id="20" name="Rounded Rectangle 90">
            <a:extLst>
              <a:ext uri="{FF2B5EF4-FFF2-40B4-BE49-F238E27FC236}">
                <a16:creationId xmlns="" xmlns:a16="http://schemas.microsoft.com/office/drawing/2014/main" id="{7654990A-CD48-44A7-9225-94B4D13A9F1F}"/>
              </a:ext>
            </a:extLst>
          </p:cNvPr>
          <p:cNvSpPr/>
          <p:nvPr/>
        </p:nvSpPr>
        <p:spPr>
          <a:xfrm>
            <a:off x="259223" y="1828996"/>
            <a:ext cx="5486400" cy="14917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261B0C93-D4AB-4E53-B15D-824BA65FC1B1}"/>
              </a:ext>
            </a:extLst>
          </p:cNvPr>
          <p:cNvSpPr txBox="1"/>
          <p:nvPr/>
        </p:nvSpPr>
        <p:spPr>
          <a:xfrm>
            <a:off x="2240423" y="1889063"/>
            <a:ext cx="2034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read value from list</a:t>
            </a:r>
          </a:p>
        </p:txBody>
      </p:sp>
      <p:sp>
        <p:nvSpPr>
          <p:cNvPr id="22" name="Right Arrow 92">
            <a:extLst>
              <a:ext uri="{FF2B5EF4-FFF2-40B4-BE49-F238E27FC236}">
                <a16:creationId xmlns="" xmlns:a16="http://schemas.microsoft.com/office/drawing/2014/main" id="{848D84F7-49AB-41A6-BA74-55851A345CF1}"/>
              </a:ext>
            </a:extLst>
          </p:cNvPr>
          <p:cNvSpPr/>
          <p:nvPr/>
        </p:nvSpPr>
        <p:spPr>
          <a:xfrm>
            <a:off x="1557573" y="2574863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3F4F60A1-8787-4794-B1D8-210570808345}"/>
              </a:ext>
            </a:extLst>
          </p:cNvPr>
          <p:cNvSpPr txBox="1"/>
          <p:nvPr/>
        </p:nvSpPr>
        <p:spPr>
          <a:xfrm>
            <a:off x="381063" y="2554265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 = a[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dirty="0"/>
              <a:t>]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5C621970-98A9-4B6A-BE65-94C188C85052}"/>
              </a:ext>
            </a:extLst>
          </p:cNvPr>
          <p:cNvSpPr txBox="1"/>
          <p:nvPr/>
        </p:nvSpPr>
        <p:spPr>
          <a:xfrm>
            <a:off x="3154845" y="2999797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memory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4295C903-C693-4774-84A7-3768C4EF6144}"/>
              </a:ext>
            </a:extLst>
          </p:cNvPr>
          <p:cNvGrpSpPr/>
          <p:nvPr/>
        </p:nvGrpSpPr>
        <p:grpSpPr>
          <a:xfrm>
            <a:off x="2545223" y="2362396"/>
            <a:ext cx="1145950" cy="630198"/>
            <a:chOff x="2359250" y="685800"/>
            <a:chExt cx="1145950" cy="630198"/>
          </a:xfrm>
        </p:grpSpPr>
        <p:sp>
          <p:nvSpPr>
            <p:cNvPr id="26" name="Frame 25">
              <a:extLst>
                <a:ext uri="{FF2B5EF4-FFF2-40B4-BE49-F238E27FC236}">
                  <a16:creationId xmlns="" xmlns:a16="http://schemas.microsoft.com/office/drawing/2014/main" id="{F06AFD22-626B-43A2-A17C-BC963436667A}"/>
                </a:ext>
              </a:extLst>
            </p:cNvPr>
            <p:cNvSpPr/>
            <p:nvPr/>
          </p:nvSpPr>
          <p:spPr>
            <a:xfrm>
              <a:off x="2654524" y="794266"/>
              <a:ext cx="850676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31DBF41E-D8BF-4BAE-AAED-23770064C936}"/>
                </a:ext>
              </a:extLst>
            </p:cNvPr>
            <p:cNvSpPr txBox="1"/>
            <p:nvPr/>
          </p:nvSpPr>
          <p:spPr>
            <a:xfrm>
              <a:off x="2359250" y="68580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DF72BDB6-053D-4681-AA75-2EACC8F2E37E}"/>
                </a:ext>
              </a:extLst>
            </p:cNvPr>
            <p:cNvSpPr txBox="1"/>
            <p:nvPr/>
          </p:nvSpPr>
          <p:spPr>
            <a:xfrm>
              <a:off x="2628781" y="91401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5|</a:t>
              </a:r>
              <a:r>
                <a:rPr lang="en-US" dirty="0">
                  <a:solidFill>
                    <a:srgbClr val="00B050"/>
                  </a:solidFill>
                </a:rPr>
                <a:t>6</a:t>
              </a:r>
              <a:r>
                <a:rPr lang="en-US" dirty="0"/>
                <a:t>|7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4E337DB4-4D19-4997-97B5-6C6310207B02}"/>
                </a:ext>
              </a:extLst>
            </p:cNvPr>
            <p:cNvSpPr txBox="1"/>
            <p:nvPr/>
          </p:nvSpPr>
          <p:spPr>
            <a:xfrm>
              <a:off x="2718145" y="805544"/>
              <a:ext cx="6960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0     </a:t>
              </a:r>
              <a:r>
                <a:rPr lang="en-US" sz="1050" i="1" dirty="0">
                  <a:solidFill>
                    <a:srgbClr val="FF0000"/>
                  </a:solidFill>
                </a:rPr>
                <a:t>1  </a:t>
              </a:r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   2</a:t>
              </a:r>
            </a:p>
          </p:txBody>
        </p:sp>
      </p:grpSp>
      <p:cxnSp>
        <p:nvCxnSpPr>
          <p:cNvPr id="30" name="Curved Connector 100">
            <a:extLst>
              <a:ext uri="{FF2B5EF4-FFF2-40B4-BE49-F238E27FC236}">
                <a16:creationId xmlns="" xmlns:a16="http://schemas.microsoft.com/office/drawing/2014/main" id="{3C64E936-16FD-45E1-96AC-A90029194A2C}"/>
              </a:ext>
            </a:extLst>
          </p:cNvPr>
          <p:cNvCxnSpPr>
            <a:stCxn id="28" idx="2"/>
            <a:endCxn id="32" idx="1"/>
          </p:cNvCxnSpPr>
          <p:nvPr/>
        </p:nvCxnSpPr>
        <p:spPr>
          <a:xfrm rot="5400000" flipH="1" flipV="1">
            <a:off x="3846445" y="2067490"/>
            <a:ext cx="260866" cy="1524029"/>
          </a:xfrm>
          <a:prstGeom prst="curvedConnector4">
            <a:avLst>
              <a:gd name="adj1" fmla="val -54247"/>
              <a:gd name="adj2" fmla="val 6312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711A697A-46D0-4800-AC5F-C01EBD8E2CD5}"/>
              </a:ext>
            </a:extLst>
          </p:cNvPr>
          <p:cNvGrpSpPr/>
          <p:nvPr/>
        </p:nvGrpSpPr>
        <p:grpSpPr>
          <a:xfrm>
            <a:off x="4443619" y="2329740"/>
            <a:ext cx="951548" cy="630198"/>
            <a:chOff x="2512033" y="2438400"/>
            <a:chExt cx="951548" cy="630198"/>
          </a:xfrm>
        </p:grpSpPr>
        <p:sp>
          <p:nvSpPr>
            <p:cNvPr id="32" name="Frame 31">
              <a:extLst>
                <a:ext uri="{FF2B5EF4-FFF2-40B4-BE49-F238E27FC236}">
                  <a16:creationId xmlns="" xmlns:a16="http://schemas.microsoft.com/office/drawing/2014/main" id="{57FF9A49-AF78-4F3C-88D5-D0B488C82514}"/>
                </a:ext>
              </a:extLst>
            </p:cNvPr>
            <p:cNvSpPr/>
            <p:nvPr/>
          </p:nvSpPr>
          <p:spPr>
            <a:xfrm>
              <a:off x="2807307" y="2546866"/>
              <a:ext cx="656274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6E79F8D6-3978-42B4-B24A-B80B30DDEF2F}"/>
                </a:ext>
              </a:extLst>
            </p:cNvPr>
            <p:cNvSpPr txBox="1"/>
            <p:nvPr/>
          </p:nvSpPr>
          <p:spPr>
            <a:xfrm>
              <a:off x="2512033" y="243840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9211FAD9-C6D8-46F4-A915-E83CD3A6A125}"/>
                </a:ext>
              </a:extLst>
            </p:cNvPr>
            <p:cNvSpPr txBox="1"/>
            <p:nvPr/>
          </p:nvSpPr>
          <p:spPr>
            <a:xfrm>
              <a:off x="2959707" y="262306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6</a:t>
              </a:r>
            </a:p>
          </p:txBody>
        </p:sp>
      </p:grpSp>
      <p:cxnSp>
        <p:nvCxnSpPr>
          <p:cNvPr id="35" name="Curved Connector 106">
            <a:extLst>
              <a:ext uri="{FF2B5EF4-FFF2-40B4-BE49-F238E27FC236}">
                <a16:creationId xmlns="" xmlns:a16="http://schemas.microsoft.com/office/drawing/2014/main" id="{09C3A6CB-58D3-4B49-9211-BC3536B75EC5}"/>
              </a:ext>
            </a:extLst>
          </p:cNvPr>
          <p:cNvCxnSpPr>
            <a:stCxn id="23" idx="0"/>
            <a:endCxn id="29" idx="0"/>
          </p:cNvCxnSpPr>
          <p:nvPr/>
        </p:nvCxnSpPr>
        <p:spPr>
          <a:xfrm rot="5400000" flipH="1" flipV="1">
            <a:off x="2004634" y="1306770"/>
            <a:ext cx="72125" cy="2422867"/>
          </a:xfrm>
          <a:prstGeom prst="curvedConnector3">
            <a:avLst>
              <a:gd name="adj1" fmla="val 4169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6">
            <a:extLst>
              <a:ext uri="{FF2B5EF4-FFF2-40B4-BE49-F238E27FC236}">
                <a16:creationId xmlns="" xmlns:a16="http://schemas.microsoft.com/office/drawing/2014/main" id="{5300F8D2-81B4-4992-9399-93424E58F26E}"/>
              </a:ext>
            </a:extLst>
          </p:cNvPr>
          <p:cNvSpPr/>
          <p:nvPr/>
        </p:nvSpPr>
        <p:spPr>
          <a:xfrm>
            <a:off x="247278" y="3368738"/>
            <a:ext cx="5486400" cy="14917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="" xmlns:a16="http://schemas.microsoft.com/office/drawing/2014/main" id="{DE3CF2DB-53CF-4435-AEEA-AE17CB1A87EF}"/>
              </a:ext>
            </a:extLst>
          </p:cNvPr>
          <p:cNvSpPr txBox="1"/>
          <p:nvPr/>
        </p:nvSpPr>
        <p:spPr>
          <a:xfrm>
            <a:off x="2158481" y="3428805"/>
            <a:ext cx="201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write value into list</a:t>
            </a:r>
          </a:p>
        </p:txBody>
      </p:sp>
      <p:sp>
        <p:nvSpPr>
          <p:cNvPr id="38" name="Right Arrow 39">
            <a:extLst>
              <a:ext uri="{FF2B5EF4-FFF2-40B4-BE49-F238E27FC236}">
                <a16:creationId xmlns="" xmlns:a16="http://schemas.microsoft.com/office/drawing/2014/main" id="{D5422DE4-0285-4296-8B4D-23A3E7ED7DD1}"/>
              </a:ext>
            </a:extLst>
          </p:cNvPr>
          <p:cNvSpPr/>
          <p:nvPr/>
        </p:nvSpPr>
        <p:spPr>
          <a:xfrm>
            <a:off x="1545628" y="4114605"/>
            <a:ext cx="6858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53A024A3-E92C-4A23-999B-2C46F2832A94}"/>
              </a:ext>
            </a:extLst>
          </p:cNvPr>
          <p:cNvSpPr txBox="1"/>
          <p:nvPr/>
        </p:nvSpPr>
        <p:spPr>
          <a:xfrm>
            <a:off x="369118" y="4094007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a[</a:t>
            </a: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dirty="0"/>
              <a:t>] = </a:t>
            </a:r>
            <a:r>
              <a:rPr lang="en-US" b="1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4159B7D5-E282-4018-B423-6499AC08ACBE}"/>
              </a:ext>
            </a:extLst>
          </p:cNvPr>
          <p:cNvSpPr txBox="1"/>
          <p:nvPr/>
        </p:nvSpPr>
        <p:spPr>
          <a:xfrm>
            <a:off x="3142900" y="4539539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memory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189B9AE8-4478-4510-BDEC-A21E91719AA0}"/>
              </a:ext>
            </a:extLst>
          </p:cNvPr>
          <p:cNvGrpSpPr/>
          <p:nvPr/>
        </p:nvGrpSpPr>
        <p:grpSpPr>
          <a:xfrm>
            <a:off x="2533278" y="3902138"/>
            <a:ext cx="1145950" cy="630198"/>
            <a:chOff x="2359250" y="685800"/>
            <a:chExt cx="1145950" cy="630198"/>
          </a:xfrm>
        </p:grpSpPr>
        <p:sp>
          <p:nvSpPr>
            <p:cNvPr id="42" name="Frame 41">
              <a:extLst>
                <a:ext uri="{FF2B5EF4-FFF2-40B4-BE49-F238E27FC236}">
                  <a16:creationId xmlns="" xmlns:a16="http://schemas.microsoft.com/office/drawing/2014/main" id="{1B63E813-E361-4611-AD58-48FDF7657A13}"/>
                </a:ext>
              </a:extLst>
            </p:cNvPr>
            <p:cNvSpPr/>
            <p:nvPr/>
          </p:nvSpPr>
          <p:spPr>
            <a:xfrm>
              <a:off x="2654524" y="794266"/>
              <a:ext cx="850676" cy="521732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C084B99B-8ECD-4A3F-94A9-8018E28381B0}"/>
                </a:ext>
              </a:extLst>
            </p:cNvPr>
            <p:cNvSpPr txBox="1"/>
            <p:nvPr/>
          </p:nvSpPr>
          <p:spPr>
            <a:xfrm>
              <a:off x="2359250" y="685800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7282FA38-8880-4133-AB73-57A45E92AA33}"/>
                </a:ext>
              </a:extLst>
            </p:cNvPr>
            <p:cNvSpPr txBox="1"/>
            <p:nvPr/>
          </p:nvSpPr>
          <p:spPr>
            <a:xfrm>
              <a:off x="2628781" y="914010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5|</a:t>
              </a:r>
              <a:r>
                <a:rPr lang="en-US" dirty="0">
                  <a:solidFill>
                    <a:srgbClr val="00B050"/>
                  </a:solidFill>
                </a:rPr>
                <a:t>6</a:t>
              </a:r>
              <a:r>
                <a:rPr lang="en-US" dirty="0"/>
                <a:t>|7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F5C1095F-85B6-48D3-B9CD-485E7F8ABAA8}"/>
                </a:ext>
              </a:extLst>
            </p:cNvPr>
            <p:cNvSpPr txBox="1"/>
            <p:nvPr/>
          </p:nvSpPr>
          <p:spPr>
            <a:xfrm>
              <a:off x="2718145" y="805544"/>
              <a:ext cx="6960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0     </a:t>
              </a:r>
              <a:r>
                <a:rPr lang="en-US" sz="1050" i="1" dirty="0">
                  <a:solidFill>
                    <a:srgbClr val="FF0000"/>
                  </a:solidFill>
                </a:rPr>
                <a:t>1  </a:t>
              </a:r>
              <a:r>
                <a:rPr lang="en-US" sz="1050" i="1" dirty="0">
                  <a:solidFill>
                    <a:schemeClr val="bg1">
                      <a:lumMod val="50000"/>
                    </a:schemeClr>
                  </a:solidFill>
                </a:rPr>
                <a:t>   2</a:t>
              </a:r>
            </a:p>
          </p:txBody>
        </p:sp>
      </p:grpSp>
      <p:cxnSp>
        <p:nvCxnSpPr>
          <p:cNvPr id="46" name="Curved Connector 62">
            <a:extLst>
              <a:ext uri="{FF2B5EF4-FFF2-40B4-BE49-F238E27FC236}">
                <a16:creationId xmlns="" xmlns:a16="http://schemas.microsoft.com/office/drawing/2014/main" id="{2A06E175-76FF-4F4E-8016-20A3AC47BDD8}"/>
              </a:ext>
            </a:extLst>
          </p:cNvPr>
          <p:cNvCxnSpPr>
            <a:stCxn id="39" idx="0"/>
            <a:endCxn id="45" idx="0"/>
          </p:cNvCxnSpPr>
          <p:nvPr/>
        </p:nvCxnSpPr>
        <p:spPr>
          <a:xfrm rot="5400000" flipH="1" flipV="1">
            <a:off x="1991487" y="2845310"/>
            <a:ext cx="72125" cy="2425271"/>
          </a:xfrm>
          <a:prstGeom prst="curvedConnector3">
            <a:avLst>
              <a:gd name="adj1" fmla="val 4169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="" xmlns:a16="http://schemas.microsoft.com/office/drawing/2014/main" id="{A4887EB9-F4C0-45D6-97F6-550FEBCE36BE}"/>
              </a:ext>
            </a:extLst>
          </p:cNvPr>
          <p:cNvCxnSpPr/>
          <p:nvPr/>
        </p:nvCxnSpPr>
        <p:spPr>
          <a:xfrm flipH="1">
            <a:off x="3105539" y="4181484"/>
            <a:ext cx="228600" cy="331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B981A036-12DD-43BD-A35A-D24438BD8355}"/>
              </a:ext>
            </a:extLst>
          </p:cNvPr>
          <p:cNvSpPr/>
          <p:nvPr/>
        </p:nvSpPr>
        <p:spPr>
          <a:xfrm>
            <a:off x="3890418" y="409439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3</a:t>
            </a:r>
          </a:p>
        </p:txBody>
      </p:sp>
      <p:cxnSp>
        <p:nvCxnSpPr>
          <p:cNvPr id="49" name="Curved Connector 65">
            <a:extLst>
              <a:ext uri="{FF2B5EF4-FFF2-40B4-BE49-F238E27FC236}">
                <a16:creationId xmlns="" xmlns:a16="http://schemas.microsoft.com/office/drawing/2014/main" id="{18DFB82F-E322-4DB1-9E08-57F0453AB972}"/>
              </a:ext>
            </a:extLst>
          </p:cNvPr>
          <p:cNvCxnSpPr>
            <a:stCxn id="48" idx="2"/>
            <a:endCxn id="44" idx="2"/>
          </p:cNvCxnSpPr>
          <p:nvPr/>
        </p:nvCxnSpPr>
        <p:spPr>
          <a:xfrm rot="5400000">
            <a:off x="3604116" y="4062534"/>
            <a:ext cx="35949" cy="838342"/>
          </a:xfrm>
          <a:prstGeom prst="curvedConnector3">
            <a:avLst>
              <a:gd name="adj1" fmla="val 73590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EE96E9C9-534D-474A-95BB-B0E59446769E}"/>
              </a:ext>
            </a:extLst>
          </p:cNvPr>
          <p:cNvSpPr txBox="1"/>
          <p:nvPr/>
        </p:nvSpPr>
        <p:spPr>
          <a:xfrm>
            <a:off x="369118" y="4976923"/>
            <a:ext cx="4105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last rule means that lists are </a:t>
            </a:r>
            <a:r>
              <a:rPr lang="en-US" b="1" dirty="0"/>
              <a:t>mutable</a:t>
            </a:r>
            <a:r>
              <a:rPr lang="en-US" dirty="0"/>
              <a:t>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F8A79D3F-226B-4683-82DF-8C855934C714}"/>
              </a:ext>
            </a:extLst>
          </p:cNvPr>
          <p:cNvSpPr txBox="1"/>
          <p:nvPr/>
        </p:nvSpPr>
        <p:spPr>
          <a:xfrm rot="1800000">
            <a:off x="5914240" y="302094"/>
            <a:ext cx="13770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u="sng" dirty="0">
                <a:solidFill>
                  <a:srgbClr val="FF0000"/>
                </a:solidFill>
              </a:rPr>
              <a:t>LISTS</a:t>
            </a:r>
          </a:p>
        </p:txBody>
      </p:sp>
    </p:spTree>
    <p:extLst>
      <p:ext uri="{BB962C8B-B14F-4D97-AF65-F5344CB8AC3E}">
        <p14:creationId xmlns:p14="http://schemas.microsoft.com/office/powerpoint/2010/main" val="425588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 rot="5400000">
            <a:off x="4932111" y="1359941"/>
            <a:ext cx="2791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</a:rPr>
              <a:t>CONDITIONALS</a:t>
            </a:r>
          </a:p>
        </p:txBody>
      </p:sp>
      <p:sp>
        <p:nvSpPr>
          <p:cNvPr id="49" name="TextBox 48"/>
          <p:cNvSpPr txBox="1"/>
          <p:nvPr/>
        </p:nvSpPr>
        <p:spPr>
          <a:xfrm rot="5400000">
            <a:off x="5391020" y="4728249"/>
            <a:ext cx="1910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</a:rPr>
              <a:t>FOR LOOP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9B1A3B33-3D85-4D6C-A101-BEEAFE20D528}"/>
              </a:ext>
            </a:extLst>
          </p:cNvPr>
          <p:cNvSpPr txBox="1"/>
          <p:nvPr/>
        </p:nvSpPr>
        <p:spPr>
          <a:xfrm>
            <a:off x="6934200" y="158975"/>
            <a:ext cx="190387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 sz="1600" dirty="0" err="1"/>
              <a:t>Extend</a:t>
            </a:r>
            <a:r>
              <a:rPr lang="da-DK" sz="1600" dirty="0"/>
              <a:t> the NOM to </a:t>
            </a:r>
            <a:r>
              <a:rPr lang="da-DK" sz="1600" dirty="0" err="1"/>
              <a:t>include</a:t>
            </a:r>
            <a:r>
              <a:rPr lang="da-DK" sz="1600" dirty="0"/>
              <a:t> </a:t>
            </a:r>
            <a:r>
              <a:rPr lang="da-DK" sz="1600" dirty="0" err="1"/>
              <a:t>conditionals</a:t>
            </a:r>
            <a:r>
              <a:rPr lang="da-DK" sz="1600" dirty="0"/>
              <a:t> and loops </a:t>
            </a:r>
            <a:br>
              <a:rPr lang="da-DK" sz="1600" dirty="0"/>
            </a:br>
            <a:r>
              <a:rPr lang="da-DK" sz="1600" dirty="0"/>
              <a:t>(AKA </a:t>
            </a:r>
            <a:r>
              <a:rPr lang="da-DK" sz="1600" dirty="0" err="1"/>
              <a:t>structured</a:t>
            </a:r>
            <a:r>
              <a:rPr lang="da-DK" sz="1600" dirty="0"/>
              <a:t> </a:t>
            </a:r>
            <a:r>
              <a:rPr lang="da-DK" sz="1600" dirty="0" err="1"/>
              <a:t>programming</a:t>
            </a:r>
            <a:r>
              <a:rPr lang="da-DK" sz="1600" dirty="0"/>
              <a:t>)</a:t>
            </a:r>
            <a:endParaRPr lang="en-US" sz="1600" dirty="0"/>
          </a:p>
        </p:txBody>
      </p:sp>
      <p:sp>
        <p:nvSpPr>
          <p:cNvPr id="98" name="TextBox 97">
            <a:extLst>
              <a:ext uri="{FF2B5EF4-FFF2-40B4-BE49-F238E27FC236}">
                <a16:creationId xmlns="" xmlns:a16="http://schemas.microsoft.com/office/drawing/2014/main" id="{398544F4-9D83-4D74-975A-3991612BA291}"/>
              </a:ext>
            </a:extLst>
          </p:cNvPr>
          <p:cNvSpPr txBox="1"/>
          <p:nvPr/>
        </p:nvSpPr>
        <p:spPr>
          <a:xfrm>
            <a:off x="7010400" y="1811452"/>
            <a:ext cx="20988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/>
              <a:t>To specify the semantics:</a:t>
            </a:r>
            <a:br>
              <a:rPr lang="da-DK" sz="1600" dirty="0"/>
            </a:br>
            <a:r>
              <a:rPr lang="da-DK" sz="1600" b="1" dirty="0"/>
              <a:t>instruction</a:t>
            </a:r>
            <a:r>
              <a:rPr lang="da-DK" sz="1600" dirty="0"/>
              <a:t>, </a:t>
            </a:r>
            <a:r>
              <a:rPr lang="da-DK" sz="1600" b="1" dirty="0" smtClean="0"/>
              <a:t>memory </a:t>
            </a:r>
            <a:r>
              <a:rPr lang="da-DK" sz="1600" dirty="0" smtClean="0"/>
              <a:t>… </a:t>
            </a:r>
            <a:r>
              <a:rPr lang="da-DK" sz="1600" dirty="0"/>
              <a:t>and </a:t>
            </a:r>
            <a:r>
              <a:rPr lang="da-DK" sz="1600" b="1" dirty="0"/>
              <a:t>next instruction</a:t>
            </a:r>
          </a:p>
          <a:p>
            <a:endParaRPr lang="da-DK" sz="1600" dirty="0"/>
          </a:p>
          <a:p>
            <a:r>
              <a:rPr lang="da-DK" sz="1600" b="1" dirty="0"/>
              <a:t>NOTE: there </a:t>
            </a:r>
            <a:r>
              <a:rPr lang="da-DK" sz="1600" b="1" dirty="0" smtClean="0"/>
              <a:t>is </a:t>
            </a:r>
            <a:r>
              <a:rPr lang="da-DK" sz="1600" b="1" dirty="0"/>
              <a:t>more </a:t>
            </a:r>
            <a:r>
              <a:rPr lang="da-DK" sz="1600" b="1" i="1" dirty="0"/>
              <a:t>pattern-matching</a:t>
            </a:r>
            <a:r>
              <a:rPr lang="da-DK" sz="1600" b="1" dirty="0"/>
              <a:t> in these rules than in the previous ones… :(</a:t>
            </a:r>
            <a:endParaRPr lang="en-US" sz="1600" b="1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76200" y="58153"/>
            <a:ext cx="5486400" cy="1491734"/>
            <a:chOff x="76200" y="58153"/>
            <a:chExt cx="5486400" cy="1491734"/>
          </a:xfrm>
        </p:grpSpPr>
        <p:grpSp>
          <p:nvGrpSpPr>
            <p:cNvPr id="3" name="Group 2"/>
            <p:cNvGrpSpPr/>
            <p:nvPr/>
          </p:nvGrpSpPr>
          <p:grpSpPr>
            <a:xfrm>
              <a:off x="76200" y="58153"/>
              <a:ext cx="5486400" cy="1491734"/>
              <a:chOff x="247067" y="386500"/>
              <a:chExt cx="5486400" cy="1491734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47067" y="386500"/>
                <a:ext cx="5486400" cy="1491734"/>
                <a:chOff x="247067" y="386500"/>
                <a:chExt cx="5486400" cy="1491734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247067" y="386500"/>
                  <a:ext cx="5486400" cy="1491734"/>
                  <a:chOff x="286800" y="244733"/>
                  <a:chExt cx="5486400" cy="1491734"/>
                </a:xfrm>
              </p:grpSpPr>
              <p:sp>
                <p:nvSpPr>
                  <p:cNvPr id="13" name="Rounded Rectangle 12"/>
                  <p:cNvSpPr/>
                  <p:nvPr/>
                </p:nvSpPr>
                <p:spPr>
                  <a:xfrm>
                    <a:off x="286800" y="244733"/>
                    <a:ext cx="5486400" cy="1491734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2925623" y="244733"/>
                    <a:ext cx="78579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/>
                      <a:t>if-true</a:t>
                    </a:r>
                  </a:p>
                </p:txBody>
              </p:sp>
              <p:sp>
                <p:nvSpPr>
                  <p:cNvPr id="15" name="Right Arrow 14"/>
                  <p:cNvSpPr/>
                  <p:nvPr/>
                </p:nvSpPr>
                <p:spPr>
                  <a:xfrm>
                    <a:off x="1409700" y="930533"/>
                    <a:ext cx="685800" cy="381000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73133" y="797458"/>
                    <a:ext cx="856325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/>
                      <a:t>if </a:t>
                    </a:r>
                    <a:r>
                      <a:rPr lang="en-US" sz="1600" i="1" dirty="0"/>
                      <a:t>a==5</a:t>
                    </a:r>
                    <a:r>
                      <a:rPr lang="en-US" sz="1600" dirty="0"/>
                      <a:t>: </a:t>
                    </a:r>
                    <a:br>
                      <a:rPr lang="en-US" sz="1600" dirty="0"/>
                    </a:br>
                    <a:r>
                      <a:rPr lang="en-US" sz="1600" i="1" dirty="0"/>
                      <a:t>    line1</a:t>
                    </a:r>
                  </a:p>
                </p:txBody>
              </p: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2182292" y="769203"/>
                  <a:ext cx="1079809" cy="1056167"/>
                  <a:chOff x="2664433" y="2590800"/>
                  <a:chExt cx="1079809" cy="1056167"/>
                </a:xfrm>
              </p:grpSpPr>
              <p:sp>
                <p:nvSpPr>
                  <p:cNvPr id="9" name="Frame 8"/>
                  <p:cNvSpPr/>
                  <p:nvPr/>
                </p:nvSpPr>
                <p:spPr>
                  <a:xfrm>
                    <a:off x="2959707" y="2699266"/>
                    <a:ext cx="656274" cy="521732"/>
                  </a:xfrm>
                  <a:prstGeom prst="fram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2664433" y="2590800"/>
                    <a:ext cx="29527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a</a:t>
                    </a:r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3112107" y="2775466"/>
                    <a:ext cx="30168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5</a:t>
                    </a:r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2768141" y="3277635"/>
                    <a:ext cx="97610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memory</a:t>
                    </a:r>
                  </a:p>
                </p:txBody>
              </p:sp>
            </p:grpSp>
            <p:sp>
              <p:nvSpPr>
                <p:cNvPr id="8" name="TextBox 7"/>
                <p:cNvSpPr txBox="1"/>
                <p:nvPr/>
              </p:nvSpPr>
              <p:spPr>
                <a:xfrm>
                  <a:off x="3886200" y="983995"/>
                  <a:ext cx="14892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Execute:</a:t>
                  </a:r>
                  <a:r>
                    <a:rPr lang="en-US" i="1" dirty="0"/>
                    <a:t> line1</a:t>
                  </a:r>
                </a:p>
              </p:txBody>
            </p:sp>
          </p:grpSp>
          <p:cxnSp>
            <p:nvCxnSpPr>
              <p:cNvPr id="5" name="Curved Connector 4"/>
              <p:cNvCxnSpPr>
                <a:stCxn id="16" idx="0"/>
                <a:endCxn id="9" idx="1"/>
              </p:cNvCxnSpPr>
              <p:nvPr/>
            </p:nvCxnSpPr>
            <p:spPr>
              <a:xfrm rot="16200000" flipH="1">
                <a:off x="1619909" y="280879"/>
                <a:ext cx="199310" cy="1516003"/>
              </a:xfrm>
              <a:prstGeom prst="curvedConnector4">
                <a:avLst>
                  <a:gd name="adj1" fmla="val -114696"/>
                  <a:gd name="adj2" fmla="val 64121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1" name="Straight Connector 100">
              <a:extLst>
                <a:ext uri="{FF2B5EF4-FFF2-40B4-BE49-F238E27FC236}">
                  <a16:creationId xmlns="" xmlns:a16="http://schemas.microsoft.com/office/drawing/2014/main" id="{37E57C6A-0210-45C6-80E6-585497FEB5FA}"/>
                </a:ext>
              </a:extLst>
            </p:cNvPr>
            <p:cNvCxnSpPr/>
            <p:nvPr/>
          </p:nvCxnSpPr>
          <p:spPr>
            <a:xfrm>
              <a:off x="3657600" y="608669"/>
              <a:ext cx="0" cy="91533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302333" y="1414829"/>
            <a:ext cx="5486400" cy="1491734"/>
            <a:chOff x="302333" y="1414829"/>
            <a:chExt cx="5486400" cy="1491734"/>
          </a:xfrm>
        </p:grpSpPr>
        <p:grpSp>
          <p:nvGrpSpPr>
            <p:cNvPr id="17" name="Group 16"/>
            <p:cNvGrpSpPr/>
            <p:nvPr/>
          </p:nvGrpSpPr>
          <p:grpSpPr>
            <a:xfrm>
              <a:off x="302333" y="1414829"/>
              <a:ext cx="5486400" cy="1491734"/>
              <a:chOff x="228600" y="1937266"/>
              <a:chExt cx="5486400" cy="1491734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28600" y="1937266"/>
                <a:ext cx="5486400" cy="1491734"/>
                <a:chOff x="247067" y="386500"/>
                <a:chExt cx="5486400" cy="1491734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247067" y="386500"/>
                  <a:ext cx="5486400" cy="1491734"/>
                  <a:chOff x="286800" y="244733"/>
                  <a:chExt cx="5486400" cy="1491734"/>
                </a:xfrm>
              </p:grpSpPr>
              <p:sp>
                <p:nvSpPr>
                  <p:cNvPr id="29" name="Rounded Rectangle 28"/>
                  <p:cNvSpPr/>
                  <p:nvPr/>
                </p:nvSpPr>
                <p:spPr>
                  <a:xfrm>
                    <a:off x="286800" y="244733"/>
                    <a:ext cx="5486400" cy="1491734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2925623" y="244733"/>
                    <a:ext cx="83176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="1" dirty="0"/>
                      <a:t>if-false</a:t>
                    </a:r>
                  </a:p>
                </p:txBody>
              </p:sp>
              <p:sp>
                <p:nvSpPr>
                  <p:cNvPr id="31" name="Right Arrow 30"/>
                  <p:cNvSpPr/>
                  <p:nvPr/>
                </p:nvSpPr>
                <p:spPr>
                  <a:xfrm>
                    <a:off x="1409700" y="930533"/>
                    <a:ext cx="685800" cy="381000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573133" y="822067"/>
                    <a:ext cx="856325" cy="58477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dirty="0"/>
                      <a:t>if </a:t>
                    </a:r>
                    <a:r>
                      <a:rPr lang="en-US" sz="1600" i="1" dirty="0"/>
                      <a:t>a==5</a:t>
                    </a:r>
                    <a:r>
                      <a:rPr lang="en-US" sz="1600" dirty="0"/>
                      <a:t>: </a:t>
                    </a:r>
                    <a:br>
                      <a:rPr lang="en-US" sz="1600" dirty="0"/>
                    </a:br>
                    <a:r>
                      <a:rPr lang="en-US" sz="1600" i="1" dirty="0"/>
                      <a:t>    line1</a:t>
                    </a:r>
                  </a:p>
                </p:txBody>
              </p: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2182292" y="769203"/>
                  <a:ext cx="1098276" cy="1056167"/>
                  <a:chOff x="2664433" y="2590800"/>
                  <a:chExt cx="1098276" cy="1056167"/>
                </a:xfrm>
              </p:grpSpPr>
              <p:sp>
                <p:nvSpPr>
                  <p:cNvPr id="25" name="Frame 24"/>
                  <p:cNvSpPr/>
                  <p:nvPr/>
                </p:nvSpPr>
                <p:spPr>
                  <a:xfrm>
                    <a:off x="2959707" y="2699266"/>
                    <a:ext cx="656274" cy="521732"/>
                  </a:xfrm>
                  <a:prstGeom prst="fram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2664433" y="2590800"/>
                    <a:ext cx="295274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a</a:t>
                    </a:r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3112107" y="2775466"/>
                    <a:ext cx="30168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3</a:t>
                    </a:r>
                  </a:p>
                </p:txBody>
              </p:sp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2786608" y="3277635"/>
                    <a:ext cx="97610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memory</a:t>
                    </a:r>
                  </a:p>
                </p:txBody>
              </p:sp>
            </p:grpSp>
            <p:sp>
              <p:nvSpPr>
                <p:cNvPr id="24" name="TextBox 23"/>
                <p:cNvSpPr txBox="1"/>
                <p:nvPr/>
              </p:nvSpPr>
              <p:spPr>
                <a:xfrm>
                  <a:off x="3828467" y="983995"/>
                  <a:ext cx="17649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Execute:</a:t>
                  </a:r>
                  <a:r>
                    <a:rPr lang="en-US" i="1" dirty="0"/>
                    <a:t> nothing</a:t>
                  </a:r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943095" y="2192361"/>
                <a:ext cx="1516003" cy="496940"/>
                <a:chOff x="943095" y="2192361"/>
                <a:chExt cx="1516003" cy="496940"/>
              </a:xfrm>
            </p:grpSpPr>
            <p:cxnSp>
              <p:nvCxnSpPr>
                <p:cNvPr id="20" name="Curved Connector 19"/>
                <p:cNvCxnSpPr>
                  <a:stCxn id="32" idx="0"/>
                  <a:endCxn id="25" idx="1"/>
                </p:cNvCxnSpPr>
                <p:nvPr/>
              </p:nvCxnSpPr>
              <p:spPr>
                <a:xfrm rot="16200000" flipH="1">
                  <a:off x="1613746" y="1843949"/>
                  <a:ext cx="174701" cy="1516003"/>
                </a:xfrm>
                <a:prstGeom prst="curvedConnector4">
                  <a:avLst>
                    <a:gd name="adj1" fmla="val -130852"/>
                    <a:gd name="adj2" fmla="val 64121"/>
                  </a:avLst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Multiply 20"/>
                <p:cNvSpPr/>
                <p:nvPr/>
              </p:nvSpPr>
              <p:spPr>
                <a:xfrm>
                  <a:off x="1555898" y="2192361"/>
                  <a:ext cx="299614" cy="312274"/>
                </a:xfrm>
                <a:prstGeom prst="mathMultiply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99" name="Straight Connector 98">
              <a:extLst>
                <a:ext uri="{FF2B5EF4-FFF2-40B4-BE49-F238E27FC236}">
                  <a16:creationId xmlns="" xmlns:a16="http://schemas.microsoft.com/office/drawing/2014/main" id="{37E57C6A-0210-45C6-80E6-585497FEB5FA}"/>
                </a:ext>
              </a:extLst>
            </p:cNvPr>
            <p:cNvCxnSpPr/>
            <p:nvPr/>
          </p:nvCxnSpPr>
          <p:spPr>
            <a:xfrm>
              <a:off x="3886200" y="1981200"/>
              <a:ext cx="0" cy="91533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6" name="Group 105"/>
          <p:cNvGrpSpPr/>
          <p:nvPr/>
        </p:nvGrpSpPr>
        <p:grpSpPr>
          <a:xfrm>
            <a:off x="76200" y="3571324"/>
            <a:ext cx="5509504" cy="1491734"/>
            <a:chOff x="76200" y="3571324"/>
            <a:chExt cx="5509504" cy="1491734"/>
          </a:xfrm>
        </p:grpSpPr>
        <p:grpSp>
          <p:nvGrpSpPr>
            <p:cNvPr id="33" name="Group 32"/>
            <p:cNvGrpSpPr/>
            <p:nvPr/>
          </p:nvGrpSpPr>
          <p:grpSpPr>
            <a:xfrm>
              <a:off x="76200" y="3571324"/>
              <a:ext cx="5509504" cy="1491734"/>
              <a:chOff x="228600" y="3505200"/>
              <a:chExt cx="5509504" cy="1491734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228600" y="3505200"/>
                <a:ext cx="5509504" cy="1491734"/>
                <a:chOff x="263696" y="244733"/>
                <a:chExt cx="5509504" cy="1491734"/>
              </a:xfrm>
            </p:grpSpPr>
            <p:sp>
              <p:nvSpPr>
                <p:cNvPr id="37" name="Rounded Rectangle 36"/>
                <p:cNvSpPr/>
                <p:nvPr/>
              </p:nvSpPr>
              <p:spPr>
                <a:xfrm>
                  <a:off x="286800" y="244733"/>
                  <a:ext cx="5486400" cy="1491734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430554" y="244733"/>
                  <a:ext cx="164314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for loop - begin</a:t>
                  </a:r>
                </a:p>
              </p:txBody>
            </p:sp>
            <p:sp>
              <p:nvSpPr>
                <p:cNvPr id="39" name="Right Arrow 38"/>
                <p:cNvSpPr/>
                <p:nvPr/>
              </p:nvSpPr>
              <p:spPr>
                <a:xfrm>
                  <a:off x="1647134" y="836394"/>
                  <a:ext cx="685800" cy="381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263696" y="726758"/>
                  <a:ext cx="1413079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for </a:t>
                  </a:r>
                  <a:r>
                    <a:rPr lang="en-US" sz="1600" b="1" dirty="0" err="1"/>
                    <a:t>i</a:t>
                  </a:r>
                  <a:r>
                    <a:rPr lang="en-US" sz="1600" dirty="0"/>
                    <a:t> in </a:t>
                  </a:r>
                  <a:r>
                    <a:rPr lang="en-US" sz="1600" b="1" dirty="0"/>
                    <a:t>[</a:t>
                  </a:r>
                  <a:r>
                    <a:rPr lang="en-US" sz="1600" b="1" dirty="0">
                      <a:solidFill>
                        <a:srgbClr val="00B050"/>
                      </a:solidFill>
                    </a:rPr>
                    <a:t>0</a:t>
                  </a:r>
                  <a:r>
                    <a:rPr lang="en-US" sz="1600" b="1" dirty="0"/>
                    <a:t>,</a:t>
                  </a:r>
                  <a:r>
                    <a:rPr lang="en-US" sz="1600" b="1" dirty="0">
                      <a:solidFill>
                        <a:srgbClr val="FF0000"/>
                      </a:solidFill>
                    </a:rPr>
                    <a:t>1,2</a:t>
                  </a:r>
                  <a:r>
                    <a:rPr lang="en-US" sz="1600" b="1" dirty="0"/>
                    <a:t>]</a:t>
                  </a:r>
                  <a:r>
                    <a:rPr lang="en-US" sz="1600" dirty="0"/>
                    <a:t>:</a:t>
                  </a:r>
                  <a:br>
                    <a:rPr lang="en-US" sz="1600" dirty="0"/>
                  </a:br>
                  <a:r>
                    <a:rPr lang="en-US" sz="1600" i="1" dirty="0"/>
                    <a:t>    line1</a:t>
                  </a:r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4191000" y="3700499"/>
                <a:ext cx="135191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err="1"/>
                  <a:t>i</a:t>
                </a:r>
                <a:r>
                  <a:rPr lang="en-US" i="1" dirty="0"/>
                  <a:t> = </a:t>
                </a:r>
                <a:r>
                  <a:rPr lang="en-US" i="1" dirty="0">
                    <a:solidFill>
                      <a:srgbClr val="00B050"/>
                    </a:solidFill>
                  </a:rPr>
                  <a:t>0</a:t>
                </a:r>
              </a:p>
              <a:p>
                <a:r>
                  <a:rPr lang="en-US" i="1" dirty="0"/>
                  <a:t>line1</a:t>
                </a:r>
                <a:r>
                  <a:rPr lang="en-US" dirty="0"/>
                  <a:t> </a:t>
                </a:r>
                <a:endParaRPr lang="en-US" b="1" dirty="0"/>
              </a:p>
              <a:p>
                <a:r>
                  <a:rPr lang="en-US" i="1" dirty="0"/>
                  <a:t>for </a:t>
                </a:r>
                <a:r>
                  <a:rPr lang="en-US" b="1" i="1" dirty="0" err="1"/>
                  <a:t>i</a:t>
                </a:r>
                <a:r>
                  <a:rPr lang="en-US" i="1" dirty="0"/>
                  <a:t> in </a:t>
                </a:r>
                <a:r>
                  <a:rPr lang="en-US" b="1" i="1" dirty="0"/>
                  <a:t>[</a:t>
                </a:r>
                <a:r>
                  <a:rPr lang="en-US" b="1" i="1" dirty="0">
                    <a:solidFill>
                      <a:srgbClr val="FF0000"/>
                    </a:solidFill>
                  </a:rPr>
                  <a:t>1,2</a:t>
                </a:r>
                <a:r>
                  <a:rPr lang="en-US" b="1" i="1" dirty="0"/>
                  <a:t>]</a:t>
                </a:r>
                <a:r>
                  <a:rPr lang="en-US" i="1" dirty="0"/>
                  <a:t>:</a:t>
                </a:r>
                <a:br>
                  <a:rPr lang="en-US" i="1" dirty="0"/>
                </a:br>
                <a:r>
                  <a:rPr lang="en-US" i="1" dirty="0"/>
                  <a:t>    line1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019131" y="4038600"/>
                <a:ext cx="132426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i="1" dirty="0"/>
                  <a:t>Execute: </a:t>
                </a:r>
                <a:endParaRPr lang="en-US" dirty="0"/>
              </a:p>
            </p:txBody>
          </p:sp>
        </p:grpSp>
        <p:cxnSp>
          <p:nvCxnSpPr>
            <p:cNvPr id="104" name="Straight Connector 103">
              <a:extLst>
                <a:ext uri="{FF2B5EF4-FFF2-40B4-BE49-F238E27FC236}">
                  <a16:creationId xmlns="" xmlns:a16="http://schemas.microsoft.com/office/drawing/2014/main" id="{37E57C6A-0210-45C6-80E6-585497FEB5FA}"/>
                </a:ext>
              </a:extLst>
            </p:cNvPr>
            <p:cNvCxnSpPr/>
            <p:nvPr/>
          </p:nvCxnSpPr>
          <p:spPr>
            <a:xfrm>
              <a:off x="2895600" y="4105305"/>
              <a:ext cx="0" cy="91533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7" name="Group 106"/>
          <p:cNvGrpSpPr/>
          <p:nvPr/>
        </p:nvGrpSpPr>
        <p:grpSpPr>
          <a:xfrm>
            <a:off x="582878" y="4909066"/>
            <a:ext cx="5224322" cy="1506992"/>
            <a:chOff x="582878" y="4909066"/>
            <a:chExt cx="5224322" cy="1506992"/>
          </a:xfrm>
        </p:grpSpPr>
        <p:grpSp>
          <p:nvGrpSpPr>
            <p:cNvPr id="41" name="Group 40"/>
            <p:cNvGrpSpPr/>
            <p:nvPr/>
          </p:nvGrpSpPr>
          <p:grpSpPr>
            <a:xfrm>
              <a:off x="582878" y="4909066"/>
              <a:ext cx="5224322" cy="1491734"/>
              <a:chOff x="238079" y="6606365"/>
              <a:chExt cx="4392748" cy="1491734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238079" y="6606365"/>
                <a:ext cx="4392748" cy="1491734"/>
                <a:chOff x="286800" y="244733"/>
                <a:chExt cx="4392748" cy="1491734"/>
              </a:xfrm>
            </p:grpSpPr>
            <p:sp>
              <p:nvSpPr>
                <p:cNvPr id="44" name="Rounded Rectangle 43"/>
                <p:cNvSpPr/>
                <p:nvPr/>
              </p:nvSpPr>
              <p:spPr>
                <a:xfrm>
                  <a:off x="286800" y="244733"/>
                  <a:ext cx="4392748" cy="1491734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2481775" y="244733"/>
                  <a:ext cx="188679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for loop - no loop</a:t>
                  </a:r>
                </a:p>
              </p:txBody>
            </p:sp>
            <p:sp>
              <p:nvSpPr>
                <p:cNvPr id="46" name="Right Arrow 45"/>
                <p:cNvSpPr/>
                <p:nvPr/>
              </p:nvSpPr>
              <p:spPr>
                <a:xfrm>
                  <a:off x="1647134" y="836394"/>
                  <a:ext cx="685800" cy="381000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540297" y="726758"/>
                  <a:ext cx="95622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for </a:t>
                  </a:r>
                  <a:r>
                    <a:rPr lang="en-US" sz="1600" b="1" dirty="0" err="1"/>
                    <a:t>i</a:t>
                  </a:r>
                  <a:r>
                    <a:rPr lang="en-US" sz="1600" dirty="0"/>
                    <a:t> in </a:t>
                  </a:r>
                  <a:r>
                    <a:rPr lang="en-US" sz="1600" b="1" dirty="0"/>
                    <a:t>[]</a:t>
                  </a:r>
                  <a:r>
                    <a:rPr lang="en-US" sz="1600" dirty="0"/>
                    <a:t>:</a:t>
                  </a:r>
                  <a:br>
                    <a:rPr lang="en-US" sz="1600" dirty="0"/>
                  </a:br>
                  <a:r>
                    <a:rPr lang="en-US" sz="1600" i="1" dirty="0"/>
                    <a:t>    line1</a:t>
                  </a:r>
                </a:p>
              </p:txBody>
            </p:sp>
          </p:grpSp>
          <p:sp>
            <p:nvSpPr>
              <p:cNvPr id="43" name="Rectangle 42"/>
              <p:cNvSpPr/>
              <p:nvPr/>
            </p:nvSpPr>
            <p:spPr>
              <a:xfrm>
                <a:off x="2642625" y="7129132"/>
                <a:ext cx="198820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i="1" dirty="0"/>
                  <a:t>Execute:  </a:t>
                </a:r>
                <a:r>
                  <a:rPr lang="en-US" i="1" dirty="0"/>
                  <a:t>nothing</a:t>
                </a:r>
                <a:endParaRPr lang="en-US" dirty="0"/>
              </a:p>
            </p:txBody>
          </p:sp>
        </p:grpSp>
        <p:cxnSp>
          <p:nvCxnSpPr>
            <p:cNvPr id="105" name="Straight Connector 104">
              <a:extLst>
                <a:ext uri="{FF2B5EF4-FFF2-40B4-BE49-F238E27FC236}">
                  <a16:creationId xmlns="" xmlns:a16="http://schemas.microsoft.com/office/drawing/2014/main" id="{37E57C6A-0210-45C6-80E6-585497FEB5FA}"/>
                </a:ext>
              </a:extLst>
            </p:cNvPr>
            <p:cNvCxnSpPr/>
            <p:nvPr/>
          </p:nvCxnSpPr>
          <p:spPr>
            <a:xfrm>
              <a:off x="3429000" y="5500727"/>
              <a:ext cx="0" cy="91533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416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we cannot represent…</a:t>
            </a:r>
            <a:br>
              <a:rPr lang="en-US" dirty="0"/>
            </a:br>
            <a:r>
              <a:rPr lang="en-US" i="1" dirty="0"/>
              <a:t>extend the </a:t>
            </a:r>
            <a:r>
              <a:rPr lang="en-US" i="1" dirty="0" smtClean="0"/>
              <a:t>NOM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Graphic </a:t>
            </a:r>
            <a:r>
              <a:rPr lang="en-US" sz="2800" b="1" dirty="0" smtClean="0"/>
              <a:t>instructions</a:t>
            </a:r>
          </a:p>
          <a:p>
            <a:pPr marL="0" indent="0">
              <a:buNone/>
            </a:pPr>
            <a:endParaRPr lang="en-US" sz="2400" dirty="0" smtClean="0">
              <a:latin typeface="Consolas" pitchFamily="49" charset="0"/>
            </a:endParaRPr>
          </a:p>
          <a:p>
            <a:pPr marL="0" indent="0">
              <a:buNone/>
            </a:pP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from </a:t>
            </a:r>
            <a:r>
              <a:rPr lang="en-US" sz="2400" i="1" dirty="0" err="1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medialib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 import *</a:t>
            </a:r>
            <a:endParaRPr lang="en-US" sz="2400" i="1" dirty="0" smtClean="0">
              <a:solidFill>
                <a:schemeClr val="bg1">
                  <a:lumMod val="50000"/>
                </a:schemeClr>
              </a:solidFill>
              <a:latin typeface="Consolas" pitchFamily="49" charset="0"/>
            </a:endParaRPr>
          </a:p>
          <a:p>
            <a:pPr marL="0" indent="0">
              <a:buNone/>
            </a:pP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initialize()</a:t>
            </a:r>
          </a:p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</a:rPr>
              <a:t>draw(“fugu.png”,100,150)</a:t>
            </a:r>
            <a:endParaRPr lang="en-US" sz="2400" dirty="0">
              <a:latin typeface="Consolas" pitchFamily="49" charset="0"/>
            </a:endParaRPr>
          </a:p>
          <a:p>
            <a:pPr marL="0" indent="0">
              <a:buNone/>
            </a:pPr>
            <a:r>
              <a:rPr lang="en-US" sz="2400" dirty="0" err="1">
                <a:latin typeface="Consolas" pitchFamily="49" charset="0"/>
              </a:rPr>
              <a:t>wait_mouse_leftclick</a:t>
            </a:r>
            <a:r>
              <a:rPr lang="en-US" sz="2400" dirty="0" smtClean="0">
                <a:latin typeface="Consolas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400" i="1" dirty="0" err="1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all_done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latin typeface="Consolas" pitchFamily="49" charset="0"/>
              </a:rPr>
              <a:t>()</a:t>
            </a:r>
            <a:endParaRPr lang="en-US" sz="2400" i="1" dirty="0">
              <a:solidFill>
                <a:schemeClr val="bg1">
                  <a:lumMod val="50000"/>
                </a:schemeClr>
              </a:solidFill>
              <a:latin typeface="Consolas" pitchFamily="49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8022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BD607E69-EE2B-4213-8942-A78F9D783302}"/>
              </a:ext>
            </a:extLst>
          </p:cNvPr>
          <p:cNvGrpSpPr/>
          <p:nvPr/>
        </p:nvGrpSpPr>
        <p:grpSpPr>
          <a:xfrm>
            <a:off x="405353" y="254644"/>
            <a:ext cx="5175315" cy="1938322"/>
            <a:chOff x="6221691" y="4014661"/>
            <a:chExt cx="5175315" cy="1938322"/>
          </a:xfrm>
        </p:grpSpPr>
        <p:sp>
          <p:nvSpPr>
            <p:cNvPr id="48" name="Rectangle: Rounded Corners 3">
              <a:extLst>
                <a:ext uri="{FF2B5EF4-FFF2-40B4-BE49-F238E27FC236}">
                  <a16:creationId xmlns="" xmlns:a16="http://schemas.microsoft.com/office/drawing/2014/main" id="{20B98042-0CE4-48B6-AFD9-094FE50D7EAA}"/>
                </a:ext>
              </a:extLst>
            </p:cNvPr>
            <p:cNvSpPr/>
            <p:nvPr/>
          </p:nvSpPr>
          <p:spPr>
            <a:xfrm>
              <a:off x="6221691" y="4053526"/>
              <a:ext cx="5175315" cy="187593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="" xmlns:a16="http://schemas.microsoft.com/office/drawing/2014/main" id="{8A900A94-3DF0-4093-9892-FD3BD3742A64}"/>
                </a:ext>
              </a:extLst>
            </p:cNvPr>
            <p:cNvCxnSpPr/>
            <p:nvPr/>
          </p:nvCxnSpPr>
          <p:spPr>
            <a:xfrm>
              <a:off x="7871380" y="4014661"/>
              <a:ext cx="0" cy="19178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="" xmlns:a16="http://schemas.microsoft.com/office/drawing/2014/main" id="{E684D844-5843-4EB8-BF51-E7B93D0F030C}"/>
                </a:ext>
              </a:extLst>
            </p:cNvPr>
            <p:cNvCxnSpPr/>
            <p:nvPr/>
          </p:nvCxnSpPr>
          <p:spPr>
            <a:xfrm>
              <a:off x="9692328" y="4035084"/>
              <a:ext cx="0" cy="19178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D1DC0790-7D06-4856-BB55-141DB51B8448}"/>
              </a:ext>
            </a:extLst>
          </p:cNvPr>
          <p:cNvSpPr txBox="1"/>
          <p:nvPr/>
        </p:nvSpPr>
        <p:spPr>
          <a:xfrm>
            <a:off x="405353" y="1046810"/>
            <a:ext cx="16930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 err="1"/>
              <a:t>draw</a:t>
            </a:r>
            <a:r>
              <a:rPr lang="da-DK" sz="1600" dirty="0"/>
              <a:t>(”a.jpg”,5,10)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58705819-B9F7-4816-8451-095D11DEF530}"/>
              </a:ext>
            </a:extLst>
          </p:cNvPr>
          <p:cNvGrpSpPr/>
          <p:nvPr/>
        </p:nvGrpSpPr>
        <p:grpSpPr>
          <a:xfrm>
            <a:off x="2090962" y="1449758"/>
            <a:ext cx="638316" cy="595284"/>
            <a:chOff x="3156190" y="1514468"/>
            <a:chExt cx="638316" cy="595284"/>
          </a:xfrm>
        </p:grpSpPr>
        <p:pic>
          <p:nvPicPr>
            <p:cNvPr id="53" name="Picture 52">
              <a:extLst>
                <a:ext uri="{FF2B5EF4-FFF2-40B4-BE49-F238E27FC236}">
                  <a16:creationId xmlns="" xmlns:a16="http://schemas.microsoft.com/office/drawing/2014/main" id="{4F221FF4-BFE5-4B9E-842A-AF3315556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2551" y="1857850"/>
              <a:ext cx="485594" cy="25190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523AA00E-2E20-4CB2-9B37-8D8E9BCD9490}"/>
                </a:ext>
              </a:extLst>
            </p:cNvPr>
            <p:cNvSpPr txBox="1"/>
            <p:nvPr/>
          </p:nvSpPr>
          <p:spPr>
            <a:xfrm>
              <a:off x="3156190" y="1514468"/>
              <a:ext cx="63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dirty="0"/>
                <a:t>a.jpg</a:t>
              </a:r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27AA6C20-7F4E-44EB-B4C3-E3825ECC6DBE}"/>
              </a:ext>
            </a:extLst>
          </p:cNvPr>
          <p:cNvSpPr/>
          <p:nvPr/>
        </p:nvSpPr>
        <p:spPr>
          <a:xfrm>
            <a:off x="4164792" y="750675"/>
            <a:ext cx="1127074" cy="1319248"/>
          </a:xfrm>
          <a:prstGeom prst="rect">
            <a:avLst/>
          </a:prstGeom>
          <a:pattFill prst="smGri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01E392AE-1F18-4B5F-BBF0-021DF858F32B}"/>
              </a:ext>
            </a:extLst>
          </p:cNvPr>
          <p:cNvSpPr txBox="1"/>
          <p:nvPr/>
        </p:nvSpPr>
        <p:spPr>
          <a:xfrm>
            <a:off x="4544136" y="309266"/>
            <a:ext cx="702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err="1"/>
              <a:t>Graphic</a:t>
            </a:r>
            <a:r>
              <a:rPr lang="da-DK" sz="1200" dirty="0"/>
              <a:t> </a:t>
            </a:r>
          </a:p>
          <a:p>
            <a:r>
              <a:rPr lang="da-DK" sz="1200" dirty="0" err="1"/>
              <a:t>window</a:t>
            </a:r>
            <a:endParaRPr lang="da-DK" sz="1200" dirty="0"/>
          </a:p>
        </p:txBody>
      </p:sp>
      <p:pic>
        <p:nvPicPr>
          <p:cNvPr id="57" name="Picture 56">
            <a:extLst>
              <a:ext uri="{FF2B5EF4-FFF2-40B4-BE49-F238E27FC236}">
                <a16:creationId xmlns="" xmlns:a16="http://schemas.microsoft.com/office/drawing/2014/main" id="{1788A642-EC84-42BA-8204-4D9D249D8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978" y="1065382"/>
            <a:ext cx="485594" cy="25190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466367BC-4932-47E5-B657-794E5E2B102E}"/>
              </a:ext>
            </a:extLst>
          </p:cNvPr>
          <p:cNvGrpSpPr/>
          <p:nvPr/>
        </p:nvGrpSpPr>
        <p:grpSpPr>
          <a:xfrm>
            <a:off x="3958822" y="475147"/>
            <a:ext cx="587256" cy="678478"/>
            <a:chOff x="4110084" y="2511403"/>
            <a:chExt cx="587256" cy="67847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="" xmlns:a16="http://schemas.microsoft.com/office/drawing/2014/main" id="{1525DEB1-FB51-4EB1-80E6-7A3D8E2DBB75}"/>
                </a:ext>
              </a:extLst>
            </p:cNvPr>
            <p:cNvCxnSpPr/>
            <p:nvPr/>
          </p:nvCxnSpPr>
          <p:spPr>
            <a:xfrm>
              <a:off x="4303281" y="3082565"/>
              <a:ext cx="242797" cy="0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="" xmlns:a16="http://schemas.microsoft.com/office/drawing/2014/main" id="{22EEAFE8-AE20-4E76-9383-3B36F1571A94}"/>
                </a:ext>
              </a:extLst>
            </p:cNvPr>
            <p:cNvCxnSpPr/>
            <p:nvPr/>
          </p:nvCxnSpPr>
          <p:spPr>
            <a:xfrm>
              <a:off x="4546078" y="2724346"/>
              <a:ext cx="0" cy="358219"/>
            </a:xfrm>
            <a:prstGeom prst="line">
              <a:avLst/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="" xmlns:a16="http://schemas.microsoft.com/office/drawing/2014/main" id="{09E8630E-5F24-4078-B593-80C26B0AC222}"/>
                </a:ext>
              </a:extLst>
            </p:cNvPr>
            <p:cNvSpPr txBox="1"/>
            <p:nvPr/>
          </p:nvSpPr>
          <p:spPr>
            <a:xfrm>
              <a:off x="4110084" y="2912882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/>
                <a:t>5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A2DA4D4C-BD98-43BB-AC0E-787414E20DA3}"/>
                </a:ext>
              </a:extLst>
            </p:cNvPr>
            <p:cNvSpPr txBox="1"/>
            <p:nvPr/>
          </p:nvSpPr>
          <p:spPr>
            <a:xfrm>
              <a:off x="4355580" y="2511403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a-DK" sz="1200" dirty="0"/>
                <a:t>10</a:t>
              </a:r>
            </a:p>
          </p:txBody>
        </p:sp>
      </p:grpSp>
      <p:cxnSp>
        <p:nvCxnSpPr>
          <p:cNvPr id="63" name="Connector: Curved 27">
            <a:extLst>
              <a:ext uri="{FF2B5EF4-FFF2-40B4-BE49-F238E27FC236}">
                <a16:creationId xmlns="" xmlns:a16="http://schemas.microsoft.com/office/drawing/2014/main" id="{DEB590DE-FED4-43E9-A35A-1CE84BAFB3F2}"/>
              </a:ext>
            </a:extLst>
          </p:cNvPr>
          <p:cNvCxnSpPr>
            <a:stCxn id="51" idx="2"/>
            <a:endCxn id="53" idx="1"/>
          </p:cNvCxnSpPr>
          <p:nvPr/>
        </p:nvCxnSpPr>
        <p:spPr>
          <a:xfrm rot="16200000" flipH="1">
            <a:off x="1442748" y="1194515"/>
            <a:ext cx="533727" cy="91542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or: Curved 29">
            <a:extLst>
              <a:ext uri="{FF2B5EF4-FFF2-40B4-BE49-F238E27FC236}">
                <a16:creationId xmlns="" xmlns:a16="http://schemas.microsoft.com/office/drawing/2014/main" id="{516C999C-C832-430C-A7F6-E1C0CF5A56D3}"/>
              </a:ext>
            </a:extLst>
          </p:cNvPr>
          <p:cNvCxnSpPr>
            <a:cxnSpLocks/>
            <a:stCxn id="53" idx="3"/>
            <a:endCxn id="57" idx="2"/>
          </p:cNvCxnSpPr>
          <p:nvPr/>
        </p:nvCxnSpPr>
        <p:spPr>
          <a:xfrm flipV="1">
            <a:off x="2652917" y="1317284"/>
            <a:ext cx="1996858" cy="60180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Curved 32">
            <a:extLst>
              <a:ext uri="{FF2B5EF4-FFF2-40B4-BE49-F238E27FC236}">
                <a16:creationId xmlns="" xmlns:a16="http://schemas.microsoft.com/office/drawing/2014/main" id="{C69C34E5-791A-4250-9477-F2FB35D2D5D6}"/>
              </a:ext>
            </a:extLst>
          </p:cNvPr>
          <p:cNvCxnSpPr>
            <a:cxnSpLocks/>
            <a:endCxn id="61" idx="1"/>
          </p:cNvCxnSpPr>
          <p:nvPr/>
        </p:nvCxnSpPr>
        <p:spPr>
          <a:xfrm flipV="1">
            <a:off x="1630837" y="1015126"/>
            <a:ext cx="2327985" cy="302158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Connector: Curved 35">
            <a:extLst>
              <a:ext uri="{FF2B5EF4-FFF2-40B4-BE49-F238E27FC236}">
                <a16:creationId xmlns="" xmlns:a16="http://schemas.microsoft.com/office/drawing/2014/main" id="{D62FAB3B-455D-4880-ABB5-B25342520EAE}"/>
              </a:ext>
            </a:extLst>
          </p:cNvPr>
          <p:cNvCxnSpPr>
            <a:cxnSpLocks/>
            <a:endCxn id="62" idx="1"/>
          </p:cNvCxnSpPr>
          <p:nvPr/>
        </p:nvCxnSpPr>
        <p:spPr>
          <a:xfrm flipV="1">
            <a:off x="1894788" y="613647"/>
            <a:ext cx="2309530" cy="451735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67" name="Group 66">
            <a:extLst>
              <a:ext uri="{FF2B5EF4-FFF2-40B4-BE49-F238E27FC236}">
                <a16:creationId xmlns="" xmlns:a16="http://schemas.microsoft.com/office/drawing/2014/main" id="{AA79F8B7-1FF1-4987-9283-C600AB0E80AC}"/>
              </a:ext>
            </a:extLst>
          </p:cNvPr>
          <p:cNvGrpSpPr/>
          <p:nvPr/>
        </p:nvGrpSpPr>
        <p:grpSpPr>
          <a:xfrm>
            <a:off x="405353" y="2286000"/>
            <a:ext cx="7258634" cy="1938322"/>
            <a:chOff x="405353" y="2419864"/>
            <a:chExt cx="7258634" cy="1938322"/>
          </a:xfrm>
        </p:grpSpPr>
        <p:sp>
          <p:nvSpPr>
            <p:cNvPr id="68" name="Rectangle: Rounded Corners 42">
              <a:extLst>
                <a:ext uri="{FF2B5EF4-FFF2-40B4-BE49-F238E27FC236}">
                  <a16:creationId xmlns="" xmlns:a16="http://schemas.microsoft.com/office/drawing/2014/main" id="{B7AEC05A-ADBD-4F22-8E26-58B058A5913D}"/>
                </a:ext>
              </a:extLst>
            </p:cNvPr>
            <p:cNvSpPr/>
            <p:nvPr/>
          </p:nvSpPr>
          <p:spPr>
            <a:xfrm>
              <a:off x="405353" y="2458729"/>
              <a:ext cx="7258634" cy="187593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a-DK" dirty="0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="" xmlns:a16="http://schemas.microsoft.com/office/drawing/2014/main" id="{C95E8AE1-8616-425F-A6E6-9A179B788C02}"/>
                </a:ext>
              </a:extLst>
            </p:cNvPr>
            <p:cNvCxnSpPr/>
            <p:nvPr/>
          </p:nvCxnSpPr>
          <p:spPr>
            <a:xfrm>
              <a:off x="2055042" y="2419864"/>
              <a:ext cx="0" cy="19178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="" xmlns:a16="http://schemas.microsoft.com/office/drawing/2014/main" id="{F665EB0F-B500-4644-93CC-125F2FC9D9BE}"/>
                </a:ext>
              </a:extLst>
            </p:cNvPr>
            <p:cNvCxnSpPr/>
            <p:nvPr/>
          </p:nvCxnSpPr>
          <p:spPr>
            <a:xfrm>
              <a:off x="3875990" y="2440287"/>
              <a:ext cx="0" cy="19178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5BFC0FDC-212C-47DF-B372-EB9B14994D3A}"/>
              </a:ext>
            </a:extLst>
          </p:cNvPr>
          <p:cNvSpPr txBox="1"/>
          <p:nvPr/>
        </p:nvSpPr>
        <p:spPr>
          <a:xfrm>
            <a:off x="735292" y="3078166"/>
            <a:ext cx="715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600" dirty="0"/>
              <a:t>clear()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12EFACEC-BA03-4864-9AF6-0ED8A0F02805}"/>
              </a:ext>
            </a:extLst>
          </p:cNvPr>
          <p:cNvSpPr/>
          <p:nvPr/>
        </p:nvSpPr>
        <p:spPr>
          <a:xfrm>
            <a:off x="4164792" y="2782031"/>
            <a:ext cx="1127074" cy="1319248"/>
          </a:xfrm>
          <a:prstGeom prst="rect">
            <a:avLst/>
          </a:prstGeom>
          <a:pattFill prst="smGri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09C91314-DF7D-44DE-BFE8-65B4A63E15BF}"/>
              </a:ext>
            </a:extLst>
          </p:cNvPr>
          <p:cNvSpPr txBox="1"/>
          <p:nvPr/>
        </p:nvSpPr>
        <p:spPr>
          <a:xfrm>
            <a:off x="4336743" y="2340622"/>
            <a:ext cx="702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err="1"/>
              <a:t>Graphic</a:t>
            </a:r>
            <a:r>
              <a:rPr lang="da-DK" sz="1200" dirty="0"/>
              <a:t> </a:t>
            </a:r>
          </a:p>
          <a:p>
            <a:r>
              <a:rPr lang="da-DK" sz="1200" dirty="0" err="1"/>
              <a:t>window</a:t>
            </a:r>
            <a:endParaRPr lang="da-DK" sz="1200" dirty="0"/>
          </a:p>
        </p:txBody>
      </p:sp>
      <p:pic>
        <p:nvPicPr>
          <p:cNvPr id="74" name="Picture 73">
            <a:extLst>
              <a:ext uri="{FF2B5EF4-FFF2-40B4-BE49-F238E27FC236}">
                <a16:creationId xmlns="" xmlns:a16="http://schemas.microsoft.com/office/drawing/2014/main" id="{A3D3ABA3-02BE-483F-B81B-B740352E8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978" y="3096738"/>
            <a:ext cx="485594" cy="2519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5015D294-4416-4478-AC0F-8F2403D4D312}"/>
              </a:ext>
            </a:extLst>
          </p:cNvPr>
          <p:cNvSpPr/>
          <p:nvPr/>
        </p:nvSpPr>
        <p:spPr>
          <a:xfrm>
            <a:off x="6164845" y="2783602"/>
            <a:ext cx="1127074" cy="1319248"/>
          </a:xfrm>
          <a:prstGeom prst="rect">
            <a:avLst/>
          </a:prstGeom>
          <a:pattFill prst="smGri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A91EF2A9-05CA-4FB2-81FE-BE9781BAECC5}"/>
              </a:ext>
            </a:extLst>
          </p:cNvPr>
          <p:cNvSpPr txBox="1"/>
          <p:nvPr/>
        </p:nvSpPr>
        <p:spPr>
          <a:xfrm>
            <a:off x="6336796" y="2342193"/>
            <a:ext cx="702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err="1"/>
              <a:t>Graphic</a:t>
            </a:r>
            <a:r>
              <a:rPr lang="da-DK" sz="1200" dirty="0"/>
              <a:t> </a:t>
            </a:r>
          </a:p>
          <a:p>
            <a:r>
              <a:rPr lang="da-DK" sz="1200" dirty="0" err="1"/>
              <a:t>window</a:t>
            </a:r>
            <a:endParaRPr lang="da-DK" sz="1200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="" xmlns:a16="http://schemas.microsoft.com/office/drawing/2014/main" id="{32A95BC8-1681-47E1-8835-509D250B7A05}"/>
              </a:ext>
            </a:extLst>
          </p:cNvPr>
          <p:cNvCxnSpPr/>
          <p:nvPr/>
        </p:nvCxnSpPr>
        <p:spPr>
          <a:xfrm flipV="1">
            <a:off x="4095457" y="2892140"/>
            <a:ext cx="1277820" cy="110293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or: Curved 68">
            <a:extLst>
              <a:ext uri="{FF2B5EF4-FFF2-40B4-BE49-F238E27FC236}">
                <a16:creationId xmlns="" xmlns:a16="http://schemas.microsoft.com/office/drawing/2014/main" id="{8732882B-5CCA-4DE8-B1D1-7FEAFE1BB73B}"/>
              </a:ext>
            </a:extLst>
          </p:cNvPr>
          <p:cNvCxnSpPr/>
          <p:nvPr/>
        </p:nvCxnSpPr>
        <p:spPr>
          <a:xfrm flipV="1">
            <a:off x="5291866" y="2967555"/>
            <a:ext cx="872979" cy="449165"/>
          </a:xfrm>
          <a:prstGeom prst="curvedConnector3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350212" y="4495800"/>
            <a:ext cx="3928005" cy="1447722"/>
            <a:chOff x="350212" y="5092848"/>
            <a:chExt cx="3928005" cy="1447722"/>
          </a:xfrm>
        </p:grpSpPr>
        <p:sp>
          <p:nvSpPr>
            <p:cNvPr id="79" name="Rectangle 78"/>
            <p:cNvSpPr/>
            <p:nvPr/>
          </p:nvSpPr>
          <p:spPr>
            <a:xfrm>
              <a:off x="381349" y="5092848"/>
              <a:ext cx="23092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wait_mouse_leftclick</a:t>
              </a:r>
              <a:r>
                <a:rPr lang="en-US" dirty="0"/>
                <a:t>()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="" xmlns:a16="http://schemas.microsoft.com/office/drawing/2014/main" id="{06BB861C-0825-449E-998A-868DEC20C3CE}"/>
                </a:ext>
              </a:extLst>
            </p:cNvPr>
            <p:cNvGrpSpPr/>
            <p:nvPr/>
          </p:nvGrpSpPr>
          <p:grpSpPr>
            <a:xfrm>
              <a:off x="350212" y="5478000"/>
              <a:ext cx="3907999" cy="1062570"/>
              <a:chOff x="129201" y="98409"/>
              <a:chExt cx="5486400" cy="1491734"/>
            </a:xfrm>
          </p:grpSpPr>
          <p:sp>
            <p:nvSpPr>
              <p:cNvPr id="81" name="Rounded Rectangle 69">
                <a:extLst>
                  <a:ext uri="{FF2B5EF4-FFF2-40B4-BE49-F238E27FC236}">
                    <a16:creationId xmlns="" xmlns:a16="http://schemas.microsoft.com/office/drawing/2014/main" id="{B531FF59-9487-4D07-BB60-DD79E54F98D7}"/>
                  </a:ext>
                </a:extLst>
              </p:cNvPr>
              <p:cNvSpPr/>
              <p:nvPr/>
            </p:nvSpPr>
            <p:spPr>
              <a:xfrm>
                <a:off x="129201" y="98409"/>
                <a:ext cx="5486400" cy="1491734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endParaRPr lang="en-US" sz="1200" dirty="0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="" xmlns:a16="http://schemas.microsoft.com/office/drawing/2014/main" id="{B607D644-64F9-45B8-9AB7-A90A3FBF352E}"/>
                  </a:ext>
                </a:extLst>
              </p:cNvPr>
              <p:cNvSpPr/>
              <p:nvPr/>
            </p:nvSpPr>
            <p:spPr>
              <a:xfrm>
                <a:off x="172424" y="538108"/>
                <a:ext cx="2082107" cy="3672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 err="1"/>
                  <a:t>wait_mouse_leftclick</a:t>
                </a:r>
                <a:r>
                  <a:rPr lang="en-US" sz="1100" dirty="0"/>
                  <a:t>()</a:t>
                </a:r>
              </a:p>
            </p:txBody>
          </p:sp>
          <p:sp>
            <p:nvSpPr>
              <p:cNvPr id="84" name="Right Arrow 72">
                <a:extLst>
                  <a:ext uri="{FF2B5EF4-FFF2-40B4-BE49-F238E27FC236}">
                    <a16:creationId xmlns="" xmlns:a16="http://schemas.microsoft.com/office/drawing/2014/main" id="{BEA15E29-03F5-473A-AEFC-978BEED7FA07}"/>
                  </a:ext>
                </a:extLst>
              </p:cNvPr>
              <p:cNvSpPr/>
              <p:nvPr/>
            </p:nvSpPr>
            <p:spPr>
              <a:xfrm>
                <a:off x="2204976" y="578251"/>
                <a:ext cx="566777" cy="3810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="" xmlns:a16="http://schemas.microsoft.com/office/drawing/2014/main" id="{1C983E97-99DF-434D-9EE1-FCE992F7E056}"/>
                  </a:ext>
                </a:extLst>
              </p:cNvPr>
              <p:cNvSpPr txBox="1"/>
              <p:nvPr/>
            </p:nvSpPr>
            <p:spPr>
              <a:xfrm>
                <a:off x="2739858" y="489677"/>
                <a:ext cx="1031151" cy="5833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b="1" i="1" dirty="0">
                    <a:solidFill>
                      <a:srgbClr val="FF0000"/>
                    </a:solidFill>
                  </a:rPr>
                  <a:t>Wait</a:t>
                </a:r>
                <a:r>
                  <a:rPr lang="en-US" sz="1050" i="1" dirty="0">
                    <a:solidFill>
                      <a:srgbClr val="FF0000"/>
                    </a:solidFill>
                  </a:rPr>
                  <a:t> until</a:t>
                </a:r>
              </a:p>
              <a:p>
                <a:r>
                  <a:rPr lang="en-US" sz="1050" i="1" dirty="0" smtClean="0">
                    <a:solidFill>
                      <a:srgbClr val="FF0000"/>
                    </a:solidFill>
                  </a:rPr>
                  <a:t>user clicks</a:t>
                </a:r>
                <a:endParaRPr lang="en-US" sz="1050" i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7" name="Rectangle 96"/>
            <p:cNvSpPr/>
            <p:nvPr/>
          </p:nvSpPr>
          <p:spPr>
            <a:xfrm>
              <a:off x="2934230" y="6096000"/>
              <a:ext cx="1343987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b="1" i="1" dirty="0"/>
                <a:t>Execute:  </a:t>
              </a:r>
              <a:r>
                <a:rPr lang="en-US" sz="1100" i="1" dirty="0" smtClean="0"/>
                <a:t>next</a:t>
              </a:r>
              <a:br>
                <a:rPr lang="en-US" sz="1100" i="1" dirty="0" smtClean="0"/>
              </a:br>
              <a:r>
                <a:rPr lang="en-US" sz="1100" i="1" dirty="0" smtClean="0"/>
                <a:t>                 instruction</a:t>
              </a:r>
              <a:endParaRPr lang="en-US" sz="1100" dirty="0"/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="" xmlns:a16="http://schemas.microsoft.com/office/drawing/2014/main" id="{37E57C6A-0210-45C6-80E6-585497FEB5FA}"/>
                </a:ext>
              </a:extLst>
            </p:cNvPr>
            <p:cNvCxnSpPr/>
            <p:nvPr/>
          </p:nvCxnSpPr>
          <p:spPr>
            <a:xfrm flipH="1">
              <a:off x="2971800" y="6052810"/>
              <a:ext cx="10058" cy="483382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78038" y="11490"/>
            <a:ext cx="974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1"/>
                </a:solidFill>
              </a:rPr>
              <a:t>instruction</a:t>
            </a:r>
            <a:endParaRPr lang="en-US" sz="1400" i="1" dirty="0">
              <a:solidFill>
                <a:schemeClr val="accent1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403719" y="1489"/>
            <a:ext cx="788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1"/>
                </a:solidFill>
              </a:rPr>
              <a:t>memory</a:t>
            </a:r>
            <a:endParaRPr lang="en-US" sz="1400" i="1" dirty="0">
              <a:solidFill>
                <a:schemeClr val="accent1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301320" y="0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1"/>
                </a:solidFill>
              </a:rPr>
              <a:t>screen</a:t>
            </a:r>
            <a:endParaRPr lang="en-US" sz="1400" i="1" dirty="0">
              <a:solidFill>
                <a:schemeClr val="accent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876800" y="4343400"/>
            <a:ext cx="4212798" cy="2510428"/>
            <a:chOff x="4876800" y="4343400"/>
            <a:chExt cx="4212798" cy="2510428"/>
          </a:xfrm>
        </p:grpSpPr>
        <p:grpSp>
          <p:nvGrpSpPr>
            <p:cNvPr id="11" name="Group 10"/>
            <p:cNvGrpSpPr/>
            <p:nvPr/>
          </p:nvGrpSpPr>
          <p:grpSpPr>
            <a:xfrm>
              <a:off x="4876800" y="4736822"/>
              <a:ext cx="3907998" cy="1126406"/>
              <a:chOff x="6444866" y="675622"/>
              <a:chExt cx="3907998" cy="1126406"/>
            </a:xfrm>
          </p:grpSpPr>
          <p:grpSp>
            <p:nvGrpSpPr>
              <p:cNvPr id="110" name="Group 109">
                <a:extLst>
                  <a:ext uri="{FF2B5EF4-FFF2-40B4-BE49-F238E27FC236}">
                    <a16:creationId xmlns="" xmlns:a16="http://schemas.microsoft.com/office/drawing/2014/main" id="{06BB861C-0825-449E-998A-868DEC20C3CE}"/>
                  </a:ext>
                </a:extLst>
              </p:cNvPr>
              <p:cNvGrpSpPr/>
              <p:nvPr/>
            </p:nvGrpSpPr>
            <p:grpSpPr>
              <a:xfrm>
                <a:off x="6444866" y="675622"/>
                <a:ext cx="3907998" cy="1126406"/>
                <a:chOff x="129201" y="98409"/>
                <a:chExt cx="5486400" cy="1581352"/>
              </a:xfrm>
            </p:grpSpPr>
            <p:sp>
              <p:nvSpPr>
                <p:cNvPr id="111" name="Rounded Rectangle 69">
                  <a:extLst>
                    <a:ext uri="{FF2B5EF4-FFF2-40B4-BE49-F238E27FC236}">
                      <a16:creationId xmlns="" xmlns:a16="http://schemas.microsoft.com/office/drawing/2014/main" id="{B531FF59-9487-4D07-BB60-DD79E54F98D7}"/>
                    </a:ext>
                  </a:extLst>
                </p:cNvPr>
                <p:cNvSpPr/>
                <p:nvPr/>
              </p:nvSpPr>
              <p:spPr>
                <a:xfrm>
                  <a:off x="129201" y="98409"/>
                  <a:ext cx="5486400" cy="1491734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endParaRPr lang="en-US" sz="1200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="" xmlns:a16="http://schemas.microsoft.com/office/drawing/2014/main" id="{B607D644-64F9-45B8-9AB7-A90A3FBF352E}"/>
                    </a:ext>
                  </a:extLst>
                </p:cNvPr>
                <p:cNvSpPr/>
                <p:nvPr/>
              </p:nvSpPr>
              <p:spPr>
                <a:xfrm>
                  <a:off x="143380" y="540604"/>
                  <a:ext cx="1800802" cy="60491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100" dirty="0"/>
                    <a:t>a </a:t>
                  </a:r>
                  <a:r>
                    <a:rPr lang="en-US" sz="1100" dirty="0" smtClean="0"/>
                    <a:t>=</a:t>
                  </a:r>
                  <a:br>
                    <a:rPr lang="en-US" sz="1100" dirty="0" smtClean="0"/>
                  </a:br>
                  <a:r>
                    <a:rPr lang="en-US" sz="1100" dirty="0" smtClean="0"/>
                    <a:t>  </a:t>
                  </a:r>
                  <a:r>
                    <a:rPr lang="en-US" sz="1100" dirty="0" err="1" smtClean="0"/>
                    <a:t>is_mouse_press</a:t>
                  </a:r>
                  <a:r>
                    <a:rPr lang="en-US" sz="1100" dirty="0" smtClean="0"/>
                    <a:t>()</a:t>
                  </a:r>
                  <a:endParaRPr lang="en-US" sz="1100" dirty="0"/>
                </a:p>
              </p:txBody>
            </p:sp>
            <p:sp>
              <p:nvSpPr>
                <p:cNvPr id="114" name="Right Arrow 72">
                  <a:extLst>
                    <a:ext uri="{FF2B5EF4-FFF2-40B4-BE49-F238E27FC236}">
                      <a16:creationId xmlns="" xmlns:a16="http://schemas.microsoft.com/office/drawing/2014/main" id="{BEA15E29-03F5-473A-AEFC-978BEED7FA07}"/>
                    </a:ext>
                  </a:extLst>
                </p:cNvPr>
                <p:cNvSpPr/>
                <p:nvPr/>
              </p:nvSpPr>
              <p:spPr>
                <a:xfrm>
                  <a:off x="1841995" y="838200"/>
                  <a:ext cx="685800" cy="381001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grpSp>
              <p:nvGrpSpPr>
                <p:cNvPr id="115" name="Group 114">
                  <a:extLst>
                    <a:ext uri="{FF2B5EF4-FFF2-40B4-BE49-F238E27FC236}">
                      <a16:creationId xmlns="" xmlns:a16="http://schemas.microsoft.com/office/drawing/2014/main" id="{C809612D-14FB-4BB8-ABFD-FA277C86CDF1}"/>
                    </a:ext>
                  </a:extLst>
                </p:cNvPr>
                <p:cNvGrpSpPr/>
                <p:nvPr/>
              </p:nvGrpSpPr>
              <p:grpSpPr>
                <a:xfrm>
                  <a:off x="2540237" y="607746"/>
                  <a:ext cx="951548" cy="630198"/>
                  <a:chOff x="6724305" y="3796099"/>
                  <a:chExt cx="951548" cy="630198"/>
                </a:xfrm>
              </p:grpSpPr>
              <p:sp>
                <p:nvSpPr>
                  <p:cNvPr id="124" name="Frame 123">
                    <a:extLst>
                      <a:ext uri="{FF2B5EF4-FFF2-40B4-BE49-F238E27FC236}">
                        <a16:creationId xmlns="" xmlns:a16="http://schemas.microsoft.com/office/drawing/2014/main" id="{66CE0A73-B016-493B-BCBA-7C578BF4CDF8}"/>
                      </a:ext>
                    </a:extLst>
                  </p:cNvPr>
                  <p:cNvSpPr/>
                  <p:nvPr/>
                </p:nvSpPr>
                <p:spPr>
                  <a:xfrm>
                    <a:off x="7019579" y="3904565"/>
                    <a:ext cx="656274" cy="521732"/>
                  </a:xfrm>
                  <a:prstGeom prst="fram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" name="TextBox 124">
                    <a:extLst>
                      <a:ext uri="{FF2B5EF4-FFF2-40B4-BE49-F238E27FC236}">
                        <a16:creationId xmlns="" xmlns:a16="http://schemas.microsoft.com/office/drawing/2014/main" id="{E03A2855-6207-4D55-9181-E5AABE1E0C18}"/>
                      </a:ext>
                    </a:extLst>
                  </p:cNvPr>
                  <p:cNvSpPr txBox="1"/>
                  <p:nvPr/>
                </p:nvSpPr>
                <p:spPr>
                  <a:xfrm>
                    <a:off x="6724305" y="3796099"/>
                    <a:ext cx="415969" cy="4459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/>
                      <a:t>a</a:t>
                    </a:r>
                  </a:p>
                </p:txBody>
              </p:sp>
              <p:sp>
                <p:nvSpPr>
                  <p:cNvPr id="126" name="TextBox 125">
                    <a:extLst>
                      <a:ext uri="{FF2B5EF4-FFF2-40B4-BE49-F238E27FC236}">
                        <a16:creationId xmlns="" xmlns:a16="http://schemas.microsoft.com/office/drawing/2014/main" id="{26A9FABE-613D-4F83-94BB-2A9A29BED569}"/>
                      </a:ext>
                    </a:extLst>
                  </p:cNvPr>
                  <p:cNvSpPr txBox="1"/>
                  <p:nvPr/>
                </p:nvSpPr>
                <p:spPr>
                  <a:xfrm>
                    <a:off x="7032793" y="3980765"/>
                    <a:ext cx="626074" cy="3888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true</a:t>
                    </a:r>
                    <a:endParaRPr lang="en-US" sz="1200" b="1" i="1" dirty="0"/>
                  </a:p>
                </p:txBody>
              </p:sp>
            </p:grpSp>
            <p:sp>
              <p:nvSpPr>
                <p:cNvPr id="116" name="TextBox 115">
                  <a:extLst>
                    <a:ext uri="{FF2B5EF4-FFF2-40B4-BE49-F238E27FC236}">
                      <a16:creationId xmlns="" xmlns:a16="http://schemas.microsoft.com/office/drawing/2014/main" id="{BA88C0A2-8B9B-40D0-8921-706B399DC86D}"/>
                    </a:ext>
                  </a:extLst>
                </p:cNvPr>
                <p:cNvSpPr txBox="1"/>
                <p:nvPr/>
              </p:nvSpPr>
              <p:spPr>
                <a:xfrm>
                  <a:off x="2569918" y="1233859"/>
                  <a:ext cx="1147476" cy="4459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memory</a:t>
                  </a:r>
                </a:p>
              </p:txBody>
            </p:sp>
            <p:sp>
              <p:nvSpPr>
                <p:cNvPr id="117" name="TextBox 116">
                  <a:extLst>
                    <a:ext uri="{FF2B5EF4-FFF2-40B4-BE49-F238E27FC236}">
                      <a16:creationId xmlns="" xmlns:a16="http://schemas.microsoft.com/office/drawing/2014/main" id="{81E2DEF2-35F6-483C-AF24-96371F9F7D50}"/>
                    </a:ext>
                  </a:extLst>
                </p:cNvPr>
                <p:cNvSpPr txBox="1"/>
                <p:nvPr/>
              </p:nvSpPr>
              <p:spPr>
                <a:xfrm>
                  <a:off x="4191074" y="1184378"/>
                  <a:ext cx="1277118" cy="4459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on screen</a:t>
                  </a:r>
                </a:p>
              </p:txBody>
            </p:sp>
            <p:cxnSp>
              <p:nvCxnSpPr>
                <p:cNvPr id="121" name="Curved Connector 79">
                  <a:extLst>
                    <a:ext uri="{FF2B5EF4-FFF2-40B4-BE49-F238E27FC236}">
                      <a16:creationId xmlns="" xmlns:a16="http://schemas.microsoft.com/office/drawing/2014/main" id="{67DA52C6-9DB1-484A-9EF8-513F87AB5B94}"/>
                    </a:ext>
                  </a:extLst>
                </p:cNvPr>
                <p:cNvCxnSpPr/>
                <p:nvPr/>
              </p:nvCxnSpPr>
              <p:spPr>
                <a:xfrm rot="16200000" flipH="1" flipV="1">
                  <a:off x="3893540" y="436885"/>
                  <a:ext cx="147008" cy="952923"/>
                </a:xfrm>
                <a:prstGeom prst="curvedConnector4">
                  <a:avLst>
                    <a:gd name="adj1" fmla="val -218309"/>
                    <a:gd name="adj2" fmla="val 61709"/>
                  </a:avLst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="" xmlns:a16="http://schemas.microsoft.com/office/drawing/2014/main" id="{37E57C6A-0210-45C6-80E6-585497FEB5FA}"/>
                    </a:ext>
                  </a:extLst>
                </p:cNvPr>
                <p:cNvCxnSpPr/>
                <p:nvPr/>
              </p:nvCxnSpPr>
              <p:spPr>
                <a:xfrm>
                  <a:off x="4038600" y="901998"/>
                  <a:ext cx="0" cy="679346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9"/>
              <p:cNvGrpSpPr/>
              <p:nvPr/>
            </p:nvGrpSpPr>
            <p:grpSpPr>
              <a:xfrm>
                <a:off x="9543597" y="1115686"/>
                <a:ext cx="347165" cy="327917"/>
                <a:chOff x="9424248" y="3726116"/>
                <a:chExt cx="347165" cy="327917"/>
              </a:xfrm>
            </p:grpSpPr>
            <p:pic>
              <p:nvPicPr>
                <p:cNvPr id="2050" name="Picture 2" descr="C:\Users\andrea\Documents\miei\2022-2!\Natale_Durham\workshops\material\mouse_icon.png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547734" y="3817188"/>
                  <a:ext cx="223679" cy="23684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9" name="Group 8"/>
                <p:cNvGrpSpPr/>
                <p:nvPr/>
              </p:nvGrpSpPr>
              <p:grpSpPr>
                <a:xfrm>
                  <a:off x="9424248" y="3726116"/>
                  <a:ext cx="200357" cy="182143"/>
                  <a:chOff x="9309685" y="3602446"/>
                  <a:chExt cx="429482" cy="429482"/>
                </a:xfrm>
                <a:solidFill>
                  <a:srgbClr val="FF0000"/>
                </a:solidFill>
              </p:grpSpPr>
              <p:sp>
                <p:nvSpPr>
                  <p:cNvPr id="8" name="4-Point Star 7"/>
                  <p:cNvSpPr/>
                  <p:nvPr/>
                </p:nvSpPr>
                <p:spPr>
                  <a:xfrm>
                    <a:off x="9309685" y="3602713"/>
                    <a:ext cx="429482" cy="428952"/>
                  </a:xfrm>
                  <a:prstGeom prst="star4">
                    <a:avLst/>
                  </a:prstGeom>
                  <a:grpFill/>
                  <a:ln w="3175"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" name="4-Point Star 127"/>
                  <p:cNvSpPr/>
                  <p:nvPr/>
                </p:nvSpPr>
                <p:spPr>
                  <a:xfrm rot="2700000">
                    <a:off x="9309684" y="3602711"/>
                    <a:ext cx="429482" cy="428952"/>
                  </a:xfrm>
                  <a:prstGeom prst="star4">
                    <a:avLst/>
                  </a:prstGeom>
                  <a:grpFill/>
                  <a:ln w="3175"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sp>
          <p:nvSpPr>
            <p:cNvPr id="129" name="Rectangle 128"/>
            <p:cNvSpPr/>
            <p:nvPr/>
          </p:nvSpPr>
          <p:spPr>
            <a:xfrm>
              <a:off x="4962768" y="4343400"/>
              <a:ext cx="18263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/>
                <a:t>is_mouse_press</a:t>
              </a:r>
              <a:r>
                <a:rPr lang="en-US" dirty="0" smtClean="0"/>
                <a:t>()</a:t>
              </a:r>
              <a:endParaRPr lang="en-US" dirty="0"/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5181600" y="5727422"/>
              <a:ext cx="3907998" cy="1126406"/>
              <a:chOff x="6444866" y="675622"/>
              <a:chExt cx="3907998" cy="1126406"/>
            </a:xfrm>
          </p:grpSpPr>
          <p:grpSp>
            <p:nvGrpSpPr>
              <p:cNvPr id="134" name="Group 133">
                <a:extLst>
                  <a:ext uri="{FF2B5EF4-FFF2-40B4-BE49-F238E27FC236}">
                    <a16:creationId xmlns="" xmlns:a16="http://schemas.microsoft.com/office/drawing/2014/main" id="{06BB861C-0825-449E-998A-868DEC20C3CE}"/>
                  </a:ext>
                </a:extLst>
              </p:cNvPr>
              <p:cNvGrpSpPr/>
              <p:nvPr/>
            </p:nvGrpSpPr>
            <p:grpSpPr>
              <a:xfrm>
                <a:off x="6444866" y="675622"/>
                <a:ext cx="3907998" cy="1126406"/>
                <a:chOff x="129201" y="98409"/>
                <a:chExt cx="5486400" cy="1581352"/>
              </a:xfrm>
            </p:grpSpPr>
            <p:sp>
              <p:nvSpPr>
                <p:cNvPr id="140" name="Rounded Rectangle 69">
                  <a:extLst>
                    <a:ext uri="{FF2B5EF4-FFF2-40B4-BE49-F238E27FC236}">
                      <a16:creationId xmlns="" xmlns:a16="http://schemas.microsoft.com/office/drawing/2014/main" id="{B531FF59-9487-4D07-BB60-DD79E54F98D7}"/>
                    </a:ext>
                  </a:extLst>
                </p:cNvPr>
                <p:cNvSpPr/>
                <p:nvPr/>
              </p:nvSpPr>
              <p:spPr>
                <a:xfrm>
                  <a:off x="129201" y="98409"/>
                  <a:ext cx="5486400" cy="1491734"/>
                </a:xfrm>
                <a:prstGeom prst="round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endParaRPr lang="en-US" sz="1200" dirty="0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="" xmlns:a16="http://schemas.microsoft.com/office/drawing/2014/main" id="{B607D644-64F9-45B8-9AB7-A90A3FBF352E}"/>
                    </a:ext>
                  </a:extLst>
                </p:cNvPr>
                <p:cNvSpPr/>
                <p:nvPr/>
              </p:nvSpPr>
              <p:spPr>
                <a:xfrm>
                  <a:off x="143380" y="540604"/>
                  <a:ext cx="1800802" cy="60491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100" dirty="0"/>
                    <a:t>a </a:t>
                  </a:r>
                  <a:r>
                    <a:rPr lang="en-US" sz="1100" dirty="0" smtClean="0"/>
                    <a:t>=</a:t>
                  </a:r>
                  <a:br>
                    <a:rPr lang="en-US" sz="1100" dirty="0" smtClean="0"/>
                  </a:br>
                  <a:r>
                    <a:rPr lang="en-US" sz="1100" dirty="0" smtClean="0"/>
                    <a:t>  </a:t>
                  </a:r>
                  <a:r>
                    <a:rPr lang="en-US" sz="1100" dirty="0" err="1" smtClean="0"/>
                    <a:t>is_mouse_press</a:t>
                  </a:r>
                  <a:r>
                    <a:rPr lang="en-US" sz="1100" dirty="0" smtClean="0"/>
                    <a:t>()</a:t>
                  </a:r>
                  <a:endParaRPr lang="en-US" sz="1100" dirty="0"/>
                </a:p>
              </p:txBody>
            </p:sp>
            <p:sp>
              <p:nvSpPr>
                <p:cNvPr id="142" name="Right Arrow 72">
                  <a:extLst>
                    <a:ext uri="{FF2B5EF4-FFF2-40B4-BE49-F238E27FC236}">
                      <a16:creationId xmlns="" xmlns:a16="http://schemas.microsoft.com/office/drawing/2014/main" id="{BEA15E29-03F5-473A-AEFC-978BEED7FA07}"/>
                    </a:ext>
                  </a:extLst>
                </p:cNvPr>
                <p:cNvSpPr/>
                <p:nvPr/>
              </p:nvSpPr>
              <p:spPr>
                <a:xfrm>
                  <a:off x="1841995" y="838200"/>
                  <a:ext cx="685800" cy="381001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200"/>
                </a:p>
              </p:txBody>
            </p:sp>
            <p:grpSp>
              <p:nvGrpSpPr>
                <p:cNvPr id="143" name="Group 142">
                  <a:extLst>
                    <a:ext uri="{FF2B5EF4-FFF2-40B4-BE49-F238E27FC236}">
                      <a16:creationId xmlns="" xmlns:a16="http://schemas.microsoft.com/office/drawing/2014/main" id="{C809612D-14FB-4BB8-ABFD-FA277C86CDF1}"/>
                    </a:ext>
                  </a:extLst>
                </p:cNvPr>
                <p:cNvGrpSpPr/>
                <p:nvPr/>
              </p:nvGrpSpPr>
              <p:grpSpPr>
                <a:xfrm>
                  <a:off x="2540237" y="607746"/>
                  <a:ext cx="975338" cy="630198"/>
                  <a:chOff x="6724305" y="3796099"/>
                  <a:chExt cx="975338" cy="630198"/>
                </a:xfrm>
              </p:grpSpPr>
              <p:sp>
                <p:nvSpPr>
                  <p:cNvPr id="148" name="Frame 147">
                    <a:extLst>
                      <a:ext uri="{FF2B5EF4-FFF2-40B4-BE49-F238E27FC236}">
                        <a16:creationId xmlns="" xmlns:a16="http://schemas.microsoft.com/office/drawing/2014/main" id="{66CE0A73-B016-493B-BCBA-7C578BF4CDF8}"/>
                      </a:ext>
                    </a:extLst>
                  </p:cNvPr>
                  <p:cNvSpPr/>
                  <p:nvPr/>
                </p:nvSpPr>
                <p:spPr>
                  <a:xfrm>
                    <a:off x="7019579" y="3904565"/>
                    <a:ext cx="656274" cy="521732"/>
                  </a:xfrm>
                  <a:prstGeom prst="fram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="" xmlns:a16="http://schemas.microsoft.com/office/drawing/2014/main" id="{E03A2855-6207-4D55-9181-E5AABE1E0C18}"/>
                      </a:ext>
                    </a:extLst>
                  </p:cNvPr>
                  <p:cNvSpPr txBox="1"/>
                  <p:nvPr/>
                </p:nvSpPr>
                <p:spPr>
                  <a:xfrm>
                    <a:off x="6724305" y="3796099"/>
                    <a:ext cx="415969" cy="4459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/>
                      <a:t>a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="" xmlns:a16="http://schemas.microsoft.com/office/drawing/2014/main" id="{26A9FABE-613D-4F83-94BB-2A9A29BED569}"/>
                      </a:ext>
                    </a:extLst>
                  </p:cNvPr>
                  <p:cNvSpPr txBox="1"/>
                  <p:nvPr/>
                </p:nvSpPr>
                <p:spPr>
                  <a:xfrm>
                    <a:off x="7032793" y="3980765"/>
                    <a:ext cx="666850" cy="3888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false</a:t>
                    </a:r>
                    <a:endParaRPr lang="en-US" sz="1200" b="1" i="1" dirty="0"/>
                  </a:p>
                </p:txBody>
              </p:sp>
            </p:grpSp>
            <p:sp>
              <p:nvSpPr>
                <p:cNvPr id="144" name="TextBox 143">
                  <a:extLst>
                    <a:ext uri="{FF2B5EF4-FFF2-40B4-BE49-F238E27FC236}">
                      <a16:creationId xmlns="" xmlns:a16="http://schemas.microsoft.com/office/drawing/2014/main" id="{BA88C0A2-8B9B-40D0-8921-706B399DC86D}"/>
                    </a:ext>
                  </a:extLst>
                </p:cNvPr>
                <p:cNvSpPr txBox="1"/>
                <p:nvPr/>
              </p:nvSpPr>
              <p:spPr>
                <a:xfrm>
                  <a:off x="2569918" y="1233859"/>
                  <a:ext cx="1147476" cy="4459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memory</a:t>
                  </a:r>
                </a:p>
              </p:txBody>
            </p:sp>
            <p:sp>
              <p:nvSpPr>
                <p:cNvPr id="145" name="TextBox 144">
                  <a:extLst>
                    <a:ext uri="{FF2B5EF4-FFF2-40B4-BE49-F238E27FC236}">
                      <a16:creationId xmlns="" xmlns:a16="http://schemas.microsoft.com/office/drawing/2014/main" id="{81E2DEF2-35F6-483C-AF24-96371F9F7D50}"/>
                    </a:ext>
                  </a:extLst>
                </p:cNvPr>
                <p:cNvSpPr txBox="1"/>
                <p:nvPr/>
              </p:nvSpPr>
              <p:spPr>
                <a:xfrm>
                  <a:off x="4191074" y="1184378"/>
                  <a:ext cx="1277118" cy="4459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on screen</a:t>
                  </a:r>
                </a:p>
              </p:txBody>
            </p:sp>
            <p:cxnSp>
              <p:nvCxnSpPr>
                <p:cNvPr id="146" name="Curved Connector 79">
                  <a:extLst>
                    <a:ext uri="{FF2B5EF4-FFF2-40B4-BE49-F238E27FC236}">
                      <a16:creationId xmlns="" xmlns:a16="http://schemas.microsoft.com/office/drawing/2014/main" id="{67DA52C6-9DB1-484A-9EF8-513F87AB5B94}"/>
                    </a:ext>
                  </a:extLst>
                </p:cNvPr>
                <p:cNvCxnSpPr/>
                <p:nvPr/>
              </p:nvCxnSpPr>
              <p:spPr>
                <a:xfrm rot="16200000" flipH="1" flipV="1">
                  <a:off x="3893540" y="436885"/>
                  <a:ext cx="147008" cy="952923"/>
                </a:xfrm>
                <a:prstGeom prst="curvedConnector4">
                  <a:avLst>
                    <a:gd name="adj1" fmla="val -218309"/>
                    <a:gd name="adj2" fmla="val 61709"/>
                  </a:avLst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="" xmlns:a16="http://schemas.microsoft.com/office/drawing/2014/main" id="{37E57C6A-0210-45C6-80E6-585497FEB5FA}"/>
                    </a:ext>
                  </a:extLst>
                </p:cNvPr>
                <p:cNvCxnSpPr/>
                <p:nvPr/>
              </p:nvCxnSpPr>
              <p:spPr>
                <a:xfrm>
                  <a:off x="4038600" y="901998"/>
                  <a:ext cx="0" cy="679346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36" name="Picture 2" descr="C:\Users\andrea\Documents\miei\2022-2!\Natale_Durham\workshops\material\mouse_icon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083" y="1206758"/>
                <a:ext cx="223679" cy="2368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7534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 of block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9311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a </a:t>
            </a:r>
            <a:r>
              <a:rPr lang="en-US" dirty="0" smtClean="0"/>
              <a:t>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Teaching and didactics</a:t>
            </a:r>
          </a:p>
          <a:p>
            <a:r>
              <a:rPr lang="en-US" b="1" dirty="0" smtClean="0"/>
              <a:t>Create and share</a:t>
            </a:r>
          </a:p>
          <a:p>
            <a:pPr lvl="1"/>
            <a:r>
              <a:rPr lang="en-US" dirty="0" smtClean="0"/>
              <a:t>Repositories/packages for domains </a:t>
            </a:r>
          </a:p>
          <a:p>
            <a:pPr lvl="1"/>
            <a:r>
              <a:rPr lang="en-US" dirty="0" smtClean="0"/>
              <a:t>and/or different student populations</a:t>
            </a:r>
          </a:p>
          <a:p>
            <a:r>
              <a:rPr lang="en-US" b="1" dirty="0" err="1" smtClean="0"/>
              <a:t>Medialib</a:t>
            </a:r>
            <a:r>
              <a:rPr lang="en-US" b="1" dirty="0" smtClean="0"/>
              <a:t> extensions</a:t>
            </a:r>
            <a:r>
              <a:rPr lang="en-US" dirty="0" smtClean="0"/>
              <a:t> -&gt; new instructions(?)</a:t>
            </a:r>
          </a:p>
          <a:p>
            <a:pPr lvl="1"/>
            <a:r>
              <a:rPr lang="en-US" dirty="0" smtClean="0"/>
              <a:t>Feel free to contribute… :)</a:t>
            </a:r>
          </a:p>
          <a:p>
            <a:pPr lvl="1"/>
            <a:r>
              <a:rPr lang="en-US" dirty="0" smtClean="0"/>
              <a:t>submit to us your changes/extensions</a:t>
            </a:r>
          </a:p>
          <a:p>
            <a:pPr lvl="1"/>
            <a:r>
              <a:rPr lang="en-US" dirty="0" smtClean="0"/>
              <a:t>new/alt versions -&gt; community-driven</a:t>
            </a:r>
          </a:p>
          <a:p>
            <a:pPr lvl="1"/>
            <a:r>
              <a:rPr lang="en-US" dirty="0" smtClean="0"/>
              <a:t>still: keep it minimal</a:t>
            </a:r>
          </a:p>
          <a:p>
            <a:pPr lvl="1"/>
            <a:r>
              <a:rPr lang="en-US" dirty="0" smtClean="0"/>
              <a:t>Alternative versions -&gt; e.g. re-implemented on top of different Python libs, e.g. </a:t>
            </a:r>
            <a:r>
              <a:rPr lang="en-US" dirty="0" err="1" smtClean="0"/>
              <a:t>Kivy</a:t>
            </a:r>
            <a:r>
              <a:rPr lang="en-US" dirty="0" smtClean="0"/>
              <a:t> for mobile …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8205" y="76200"/>
            <a:ext cx="1217195" cy="811463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Building a </a:t>
            </a:r>
            <a:r>
              <a:rPr lang="en-US" sz="1100" dirty="0" smtClean="0"/>
              <a:t>community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914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Thinking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400" dirty="0"/>
              <a:t>The fundamental </a:t>
            </a:r>
            <a:r>
              <a:rPr lang="da-DK" sz="2400" dirty="0" err="1"/>
              <a:t>skills</a:t>
            </a:r>
            <a:r>
              <a:rPr lang="da-DK" sz="2400" dirty="0"/>
              <a:t> and </a:t>
            </a:r>
            <a:r>
              <a:rPr lang="da-DK" sz="2400" dirty="0" err="1"/>
              <a:t>mindset</a:t>
            </a:r>
            <a:r>
              <a:rPr lang="da-DK" sz="2400" dirty="0"/>
              <a:t> </a:t>
            </a:r>
            <a:r>
              <a:rPr lang="da-DK" sz="2400" dirty="0" err="1"/>
              <a:t>required</a:t>
            </a:r>
            <a:r>
              <a:rPr lang="da-DK" sz="2400" dirty="0"/>
              <a:t> to </a:t>
            </a:r>
            <a:r>
              <a:rPr lang="da-DK" sz="2400" dirty="0" err="1"/>
              <a:t>solve</a:t>
            </a:r>
            <a:r>
              <a:rPr lang="da-DK" sz="2400" dirty="0"/>
              <a:t> </a:t>
            </a:r>
            <a:r>
              <a:rPr lang="da-DK" sz="2400" dirty="0" err="1"/>
              <a:t>computational</a:t>
            </a:r>
            <a:r>
              <a:rPr lang="da-DK" sz="2400" dirty="0"/>
              <a:t> problems (Wing 2006, 2011,Tedre and </a:t>
            </a:r>
            <a:r>
              <a:rPr lang="da-DK" sz="2400" dirty="0" err="1"/>
              <a:t>Denning</a:t>
            </a:r>
            <a:r>
              <a:rPr lang="da-DK" sz="2400" dirty="0"/>
              <a:t> 2016, Fagerlund et al 2021)</a:t>
            </a:r>
          </a:p>
          <a:p>
            <a:pPr marL="0" indent="0">
              <a:buNone/>
            </a:pPr>
            <a:r>
              <a:rPr lang="da-DK" sz="2400" dirty="0" err="1"/>
              <a:t>Including</a:t>
            </a:r>
            <a:r>
              <a:rPr lang="da-DK" sz="2400" dirty="0"/>
              <a:t>: </a:t>
            </a: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dividing a problem in smaller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subproblems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da-DK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abstraction and algorithmic thinking,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engaging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with software and hardware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materials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iterative design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practice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debugging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creative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social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aspects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technology</a:t>
            </a:r>
            <a:endParaRPr lang="en-US" sz="2400" dirty="0"/>
          </a:p>
        </p:txBody>
      </p:sp>
      <p:sp>
        <p:nvSpPr>
          <p:cNvPr id="4" name="Oval 3"/>
          <p:cNvSpPr/>
          <p:nvPr/>
        </p:nvSpPr>
        <p:spPr>
          <a:xfrm>
            <a:off x="151397" y="152400"/>
            <a:ext cx="1373606" cy="91573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Computational Thinking</a:t>
            </a:r>
          </a:p>
        </p:txBody>
      </p:sp>
    </p:spTree>
    <p:extLst>
      <p:ext uri="{BB962C8B-B14F-4D97-AF65-F5344CB8AC3E}">
        <p14:creationId xmlns:p14="http://schemas.microsoft.com/office/powerpoint/2010/main" val="241755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How can the </a:t>
            </a:r>
            <a:r>
              <a:rPr lang="en-US" dirty="0" err="1" smtClean="0"/>
              <a:t>Medialib</a:t>
            </a:r>
            <a:r>
              <a:rPr lang="en-US" dirty="0" smtClean="0"/>
              <a:t> help in…</a:t>
            </a:r>
          </a:p>
          <a:p>
            <a:r>
              <a:rPr lang="en-US" dirty="0" smtClean="0"/>
              <a:t>Teaching programming?</a:t>
            </a:r>
          </a:p>
          <a:p>
            <a:r>
              <a:rPr lang="en-US" dirty="0" smtClean="0"/>
              <a:t>Assessing?</a:t>
            </a:r>
          </a:p>
          <a:p>
            <a:r>
              <a:rPr lang="en-US" dirty="0" smtClean="0"/>
              <a:t>Beginners, in different domains/areas?</a:t>
            </a:r>
          </a:p>
        </p:txBody>
      </p:sp>
      <p:sp>
        <p:nvSpPr>
          <p:cNvPr id="4" name="Oval 3"/>
          <p:cNvSpPr/>
          <p:nvPr/>
        </p:nvSpPr>
        <p:spPr>
          <a:xfrm>
            <a:off x="78206" y="76201"/>
            <a:ext cx="228600" cy="152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85202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Feedback on </a:t>
            </a:r>
            <a:r>
              <a:rPr lang="en-US" dirty="0" err="1"/>
              <a:t>MediaLib</a:t>
            </a:r>
            <a:r>
              <a:rPr lang="en-US" dirty="0"/>
              <a:t> from the participants (functionality and ease of </a:t>
            </a:r>
            <a:r>
              <a:rPr lang="en-US" dirty="0" smtClean="0"/>
              <a:t>use)</a:t>
            </a:r>
          </a:p>
          <a:p>
            <a:r>
              <a:rPr lang="en-US" dirty="0" smtClean="0"/>
              <a:t>and </a:t>
            </a:r>
            <a:r>
              <a:rPr lang="en-US" dirty="0"/>
              <a:t>comments and suggestions for existing and new tasks/exercises, proposals for new use </a:t>
            </a:r>
            <a:r>
              <a:rPr lang="en-US" dirty="0" smtClean="0"/>
              <a:t>scenarios</a:t>
            </a:r>
          </a:p>
          <a:p>
            <a:pPr lvl="1"/>
            <a:r>
              <a:rPr lang="en-US" dirty="0" smtClean="0"/>
              <a:t>what </a:t>
            </a:r>
            <a:r>
              <a:rPr lang="en-US" dirty="0"/>
              <a:t>is missing or how to adapt to new contexts and needs</a:t>
            </a:r>
            <a:r>
              <a:rPr lang="en-US" dirty="0" smtClean="0"/>
              <a:t>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447800" y="517792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600200" y="533032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752600" y="548272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813672" y="5330328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966072" y="5482728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118472" y="5635128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629400" y="5562600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781800" y="5715000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934200" y="5867400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86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Group </a:t>
            </a:r>
            <a:r>
              <a:rPr lang="en-US" dirty="0"/>
              <a:t>work and presentations from each group regarding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use of </a:t>
            </a:r>
            <a:r>
              <a:rPr lang="en-US" dirty="0" err="1" smtClean="0"/>
              <a:t>MediaLib</a:t>
            </a:r>
            <a:endParaRPr lang="en-US" dirty="0" smtClean="0"/>
          </a:p>
          <a:p>
            <a:pPr lvl="1"/>
            <a:r>
              <a:rPr lang="en-US" dirty="0" smtClean="0"/>
              <a:t>issues </a:t>
            </a:r>
            <a:r>
              <a:rPr lang="en-US" dirty="0"/>
              <a:t>when teaching or learning </a:t>
            </a:r>
            <a:r>
              <a:rPr lang="en-US" dirty="0" smtClean="0"/>
              <a:t>CT</a:t>
            </a:r>
          </a:p>
          <a:p>
            <a:pPr lvl="1"/>
            <a:r>
              <a:rPr lang="en-US" dirty="0" smtClean="0"/>
              <a:t>feedback </a:t>
            </a:r>
            <a:r>
              <a:rPr lang="en-US" dirty="0"/>
              <a:t>about the library and </a:t>
            </a:r>
            <a:r>
              <a:rPr lang="en-US" dirty="0" smtClean="0"/>
              <a:t>tutorial</a:t>
            </a:r>
          </a:p>
          <a:p>
            <a:pPr lvl="1"/>
            <a:r>
              <a:rPr lang="en-US" dirty="0" smtClean="0"/>
              <a:t>and </a:t>
            </a:r>
            <a:r>
              <a:rPr lang="en-US" dirty="0"/>
              <a:t>pros/cons of our approach and </a:t>
            </a:r>
            <a:r>
              <a:rPr lang="en-US" dirty="0" smtClean="0"/>
              <a:t>materials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72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 of block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93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Approaches</a:t>
            </a:r>
            <a:r>
              <a:rPr lang="da-DK" dirty="0"/>
              <a:t> to 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identifying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 parallel but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converging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approaches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the design of CT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tools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Creation of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ad-hoc tools</a:t>
            </a:r>
            <a:r>
              <a:rPr lang="da-DK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based on existing programming languages, </a:t>
            </a:r>
            <a:r>
              <a:rPr lang="da-DK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e.g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Scratch and App Inventor</a:t>
            </a:r>
          </a:p>
          <a:p>
            <a:pPr lvl="0"/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Creation of </a:t>
            </a:r>
            <a:r>
              <a:rPr lang="da-DK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cut-</a:t>
            </a:r>
            <a:r>
              <a:rPr lang="da-DK" sz="24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</a:t>
            </a:r>
            <a:r>
              <a:rPr lang="da-DK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programming environments </a:t>
            </a:r>
            <a:r>
              <a:rPr lang="da-DK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scaled down versions of existing programming languages, such as: </a:t>
            </a:r>
            <a:r>
              <a:rPr lang="en-GB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Processing (for Java) and P5</a:t>
            </a:r>
            <a:r>
              <a:rPr lang="da-DK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a-DK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JavaScript</a:t>
            </a:r>
          </a:p>
          <a:p>
            <a:pPr lvl="0"/>
            <a:r>
              <a:rPr lang="da-D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...and MediaLib – cut-down version of Python, to  gradually introduce them to the language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151397" y="152401"/>
            <a:ext cx="228600" cy="152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651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Hermeneutic</a:t>
            </a:r>
            <a:r>
              <a:rPr lang="da-DK" dirty="0"/>
              <a:t> Approach to 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76139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a-DK" sz="2400" dirty="0" err="1"/>
              <a:t>MediaLib</a:t>
            </a:r>
            <a:r>
              <a:rPr lang="da-DK" sz="2400" dirty="0"/>
              <a:t> </a:t>
            </a:r>
            <a:r>
              <a:rPr lang="da-DK" sz="2400" dirty="0" err="1"/>
              <a:t>follows</a:t>
            </a:r>
            <a:r>
              <a:rPr lang="da-DK" sz="2400" dirty="0"/>
              <a:t> a </a:t>
            </a:r>
            <a:r>
              <a:rPr lang="da-DK" sz="2400" dirty="0" err="1"/>
              <a:t>Hermeneutic</a:t>
            </a:r>
            <a:r>
              <a:rPr lang="da-DK" sz="2400" dirty="0"/>
              <a:t> approach in relation to:</a:t>
            </a:r>
          </a:p>
          <a:p>
            <a:r>
              <a:rPr lang="da-DK" sz="2400" dirty="0" err="1"/>
              <a:t>Gradually</a:t>
            </a:r>
            <a:r>
              <a:rPr lang="da-DK" sz="2400" dirty="0"/>
              <a:t> </a:t>
            </a:r>
            <a:r>
              <a:rPr lang="da-DK" sz="2400" dirty="0" err="1"/>
              <a:t>leading</a:t>
            </a:r>
            <a:r>
              <a:rPr lang="da-DK" sz="2400" dirty="0"/>
              <a:t> </a:t>
            </a:r>
            <a:r>
              <a:rPr lang="da-DK" sz="2400" dirty="0" err="1"/>
              <a:t>learners</a:t>
            </a:r>
            <a:r>
              <a:rPr lang="da-DK" sz="2400" dirty="0"/>
              <a:t> to </a:t>
            </a:r>
            <a:r>
              <a:rPr lang="da-DK" sz="2400" dirty="0" err="1"/>
              <a:t>enter</a:t>
            </a:r>
            <a:r>
              <a:rPr lang="da-DK" sz="2400" dirty="0"/>
              <a:t> the </a:t>
            </a:r>
            <a:r>
              <a:rPr lang="da-DK" sz="2400" dirty="0" err="1"/>
              <a:t>hermeneutic</a:t>
            </a:r>
            <a:r>
              <a:rPr lang="da-DK" sz="2400" dirty="0"/>
              <a:t> </a:t>
            </a:r>
            <a:r>
              <a:rPr lang="da-DK" sz="2400" dirty="0" err="1"/>
              <a:t>circle</a:t>
            </a:r>
            <a:r>
              <a:rPr lang="da-DK" sz="2400" dirty="0"/>
              <a:t> (</a:t>
            </a:r>
            <a:r>
              <a:rPr lang="da-DK" sz="2400" dirty="0" err="1"/>
              <a:t>Gadamer</a:t>
            </a:r>
            <a:r>
              <a:rPr lang="da-DK" sz="2400" dirty="0"/>
              <a:t> 1989, </a:t>
            </a:r>
            <a:r>
              <a:rPr lang="da-DK" sz="2400" dirty="0" err="1"/>
              <a:t>Tomkins</a:t>
            </a:r>
            <a:r>
              <a:rPr lang="da-DK" sz="2400" dirty="0"/>
              <a:t> and </a:t>
            </a:r>
            <a:r>
              <a:rPr lang="da-DK" sz="2400" dirty="0" err="1"/>
              <a:t>Eatough</a:t>
            </a:r>
            <a:r>
              <a:rPr lang="da-DK" sz="2400" dirty="0"/>
              <a:t> 2018), </a:t>
            </a:r>
            <a:r>
              <a:rPr lang="da-DK" sz="2400" dirty="0" err="1"/>
              <a:t>providing</a:t>
            </a:r>
            <a:r>
              <a:rPr lang="da-DK" sz="2400" dirty="0"/>
              <a:t> a cut-</a:t>
            </a:r>
            <a:r>
              <a:rPr lang="da-DK" sz="2400" dirty="0" err="1"/>
              <a:t>down</a:t>
            </a:r>
            <a:r>
              <a:rPr lang="da-DK" sz="2400" dirty="0"/>
              <a:t> version of an </a:t>
            </a:r>
            <a:r>
              <a:rPr lang="da-DK" sz="2400" dirty="0" err="1"/>
              <a:t>existing</a:t>
            </a:r>
            <a:r>
              <a:rPr lang="da-DK" sz="2400" dirty="0"/>
              <a:t> </a:t>
            </a:r>
            <a:r>
              <a:rPr lang="da-DK" sz="2400" dirty="0" err="1"/>
              <a:t>language</a:t>
            </a:r>
            <a:endParaRPr lang="da-DK" sz="2400" dirty="0"/>
          </a:p>
          <a:p>
            <a:r>
              <a:rPr lang="da-DK" sz="2400" dirty="0" err="1"/>
              <a:t>Leverages</a:t>
            </a:r>
            <a:r>
              <a:rPr lang="da-DK" sz="2400" dirty="0"/>
              <a:t> </a:t>
            </a:r>
            <a:r>
              <a:rPr lang="da-DK" sz="2400" dirty="0" err="1"/>
              <a:t>learners</a:t>
            </a:r>
            <a:r>
              <a:rPr lang="da-DK" sz="2400" dirty="0"/>
              <a:t> </a:t>
            </a:r>
            <a:r>
              <a:rPr lang="da-DK" sz="2400" dirty="0" err="1"/>
              <a:t>pre-understanding</a:t>
            </a:r>
            <a:r>
              <a:rPr lang="da-DK" sz="2400" dirty="0"/>
              <a:t> (</a:t>
            </a:r>
            <a:r>
              <a:rPr lang="da-DK" sz="2400" dirty="0" err="1"/>
              <a:t>Gadamer</a:t>
            </a:r>
            <a:r>
              <a:rPr lang="da-DK" sz="2400" dirty="0"/>
              <a:t> 1989, </a:t>
            </a:r>
            <a:r>
              <a:rPr lang="da-DK" sz="2400" dirty="0" err="1"/>
              <a:t>Debesay</a:t>
            </a:r>
            <a:r>
              <a:rPr lang="da-DK" sz="2400" dirty="0"/>
              <a:t> et al 2008) of </a:t>
            </a:r>
            <a:r>
              <a:rPr lang="da-DK" sz="2400" dirty="0" err="1"/>
              <a:t>visual</a:t>
            </a:r>
            <a:r>
              <a:rPr lang="da-DK" sz="2400" dirty="0"/>
              <a:t> and </a:t>
            </a:r>
            <a:r>
              <a:rPr lang="da-DK" sz="2400" dirty="0" err="1"/>
              <a:t>interactive</a:t>
            </a:r>
            <a:r>
              <a:rPr lang="da-DK" sz="2400" dirty="0"/>
              <a:t> media</a:t>
            </a:r>
          </a:p>
          <a:p>
            <a:r>
              <a:rPr lang="da-DK" sz="2400" dirty="0" err="1"/>
              <a:t>Aims</a:t>
            </a:r>
            <a:r>
              <a:rPr lang="da-DK" sz="2400" dirty="0"/>
              <a:t> at </a:t>
            </a:r>
            <a:r>
              <a:rPr lang="da-DK" sz="2400" dirty="0" err="1"/>
              <a:t>eliciting</a:t>
            </a:r>
            <a:r>
              <a:rPr lang="da-DK" sz="2400" dirty="0"/>
              <a:t> a </a:t>
            </a:r>
            <a:r>
              <a:rPr lang="da-DK" sz="2400" dirty="0" err="1"/>
              <a:t>pre-understanding</a:t>
            </a:r>
            <a:r>
              <a:rPr lang="da-DK" sz="2400" dirty="0"/>
              <a:t> of the </a:t>
            </a:r>
            <a:r>
              <a:rPr lang="da-DK" sz="2400" dirty="0" err="1"/>
              <a:t>Python</a:t>
            </a:r>
            <a:r>
              <a:rPr lang="da-DK" sz="2400" dirty="0"/>
              <a:t> </a:t>
            </a:r>
            <a:r>
              <a:rPr lang="da-DK" sz="2400" dirty="0" err="1"/>
              <a:t>language</a:t>
            </a:r>
            <a:r>
              <a:rPr lang="da-DK" sz="2400" dirty="0"/>
              <a:t> to </a:t>
            </a:r>
            <a:r>
              <a:rPr lang="da-DK" sz="2400" dirty="0" err="1"/>
              <a:t>smooth</a:t>
            </a:r>
            <a:r>
              <a:rPr lang="da-DK" sz="2400" dirty="0"/>
              <a:t> the transition to the real </a:t>
            </a:r>
            <a:r>
              <a:rPr lang="da-DK" sz="2400" dirty="0" err="1"/>
              <a:t>language</a:t>
            </a:r>
            <a:r>
              <a:rPr lang="da-DK" sz="2400" dirty="0"/>
              <a:t> and </a:t>
            </a:r>
            <a:r>
              <a:rPr lang="da-DK" sz="2400" dirty="0" err="1"/>
              <a:t>eventually</a:t>
            </a:r>
            <a:r>
              <a:rPr lang="da-DK" sz="2400" dirty="0"/>
              <a:t> </a:t>
            </a:r>
            <a:r>
              <a:rPr lang="da-DK" sz="2400" dirty="0" err="1"/>
              <a:t>similar</a:t>
            </a:r>
            <a:r>
              <a:rPr lang="da-DK" sz="2400" dirty="0"/>
              <a:t> </a:t>
            </a:r>
            <a:r>
              <a:rPr lang="da-DK" sz="2400" dirty="0" err="1"/>
              <a:t>languages</a:t>
            </a:r>
            <a:endParaRPr lang="da-DK" sz="2400" dirty="0"/>
          </a:p>
          <a:p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151397" y="152401"/>
            <a:ext cx="228600" cy="152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grpSp>
        <p:nvGrpSpPr>
          <p:cNvPr id="6" name="Group 5"/>
          <p:cNvGrpSpPr/>
          <p:nvPr/>
        </p:nvGrpSpPr>
        <p:grpSpPr>
          <a:xfrm>
            <a:off x="7010400" y="2362200"/>
            <a:ext cx="1923086" cy="1923086"/>
            <a:chOff x="2077967" y="1593480"/>
            <a:chExt cx="4122305" cy="4122305"/>
          </a:xfrm>
        </p:grpSpPr>
        <p:sp>
          <p:nvSpPr>
            <p:cNvPr id="7" name="Arc 6"/>
            <p:cNvSpPr/>
            <p:nvPr/>
          </p:nvSpPr>
          <p:spPr>
            <a:xfrm rot="10800000">
              <a:off x="2086413" y="1914163"/>
              <a:ext cx="3406864" cy="3406864"/>
            </a:xfrm>
            <a:prstGeom prst="arc">
              <a:avLst>
                <a:gd name="adj1" fmla="val 10885599"/>
                <a:gd name="adj2" fmla="val 0"/>
              </a:avLst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691064" y="2301430"/>
              <a:ext cx="2815590" cy="2815590"/>
              <a:chOff x="2691064" y="2301430"/>
              <a:chExt cx="2815590" cy="2815590"/>
            </a:xfrm>
          </p:grpSpPr>
          <p:sp>
            <p:nvSpPr>
              <p:cNvPr id="13" name="Arc 12"/>
              <p:cNvSpPr/>
              <p:nvPr/>
            </p:nvSpPr>
            <p:spPr>
              <a:xfrm rot="10800000">
                <a:off x="2693068" y="2564320"/>
                <a:ext cx="2171700" cy="2171700"/>
              </a:xfrm>
              <a:prstGeom prst="arc">
                <a:avLst>
                  <a:gd name="adj1" fmla="val 10885599"/>
                  <a:gd name="adj2" fmla="val 0"/>
                </a:avLst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14" name="Arc 13"/>
              <p:cNvSpPr/>
              <p:nvPr/>
            </p:nvSpPr>
            <p:spPr>
              <a:xfrm>
                <a:off x="3404936" y="2945732"/>
                <a:ext cx="1447800" cy="1447800"/>
              </a:xfrm>
              <a:prstGeom prst="arc">
                <a:avLst>
                  <a:gd name="adj1" fmla="val 15194691"/>
                  <a:gd name="adj2" fmla="val 0"/>
                </a:avLst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15" name="Arc 14"/>
              <p:cNvSpPr/>
              <p:nvPr/>
            </p:nvSpPr>
            <p:spPr>
              <a:xfrm>
                <a:off x="2691064" y="2301430"/>
                <a:ext cx="2815590" cy="2815590"/>
              </a:xfrm>
              <a:prstGeom prst="arc">
                <a:avLst>
                  <a:gd name="adj1" fmla="val 10885599"/>
                  <a:gd name="adj2" fmla="val 0"/>
                </a:avLst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" name="Arc 8"/>
            <p:cNvSpPr/>
            <p:nvPr/>
          </p:nvSpPr>
          <p:spPr>
            <a:xfrm>
              <a:off x="2077967" y="1593480"/>
              <a:ext cx="4122305" cy="4122305"/>
            </a:xfrm>
            <a:prstGeom prst="arc">
              <a:avLst>
                <a:gd name="adj1" fmla="val 10885599"/>
                <a:gd name="adj2" fmla="val 15746060"/>
              </a:avLst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Arc 9"/>
            <p:cNvSpPr/>
            <p:nvPr/>
          </p:nvSpPr>
          <p:spPr>
            <a:xfrm rot="10800000">
              <a:off x="2693068" y="2576352"/>
              <a:ext cx="2171700" cy="2171700"/>
            </a:xfrm>
            <a:prstGeom prst="arc">
              <a:avLst>
                <a:gd name="adj1" fmla="val 10885599"/>
                <a:gd name="adj2" fmla="val 0"/>
              </a:avLst>
            </a:prstGeom>
            <a:ln w="762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1" name="Arc 10"/>
            <p:cNvSpPr/>
            <p:nvPr/>
          </p:nvSpPr>
          <p:spPr>
            <a:xfrm>
              <a:off x="3404936" y="2957764"/>
              <a:ext cx="1447800" cy="1447800"/>
            </a:xfrm>
            <a:prstGeom prst="arc">
              <a:avLst>
                <a:gd name="adj1" fmla="val 15194691"/>
                <a:gd name="adj2" fmla="val 0"/>
              </a:avLst>
            </a:prstGeom>
            <a:ln w="762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2" name="Arc 11"/>
            <p:cNvSpPr/>
            <p:nvPr/>
          </p:nvSpPr>
          <p:spPr>
            <a:xfrm>
              <a:off x="2691064" y="2313462"/>
              <a:ext cx="2815590" cy="2815590"/>
            </a:xfrm>
            <a:prstGeom prst="arc">
              <a:avLst>
                <a:gd name="adj1" fmla="val 10885599"/>
                <a:gd name="adj2" fmla="val 16025592"/>
              </a:avLst>
            </a:prstGeom>
            <a:ln w="7620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972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Post-it session: </a:t>
            </a:r>
            <a:endParaRPr lang="en-US" dirty="0" smtClean="0"/>
          </a:p>
          <a:p>
            <a:pPr lvl="1"/>
            <a:r>
              <a:rPr lang="en-US" dirty="0" smtClean="0"/>
              <a:t>your </a:t>
            </a:r>
            <a:r>
              <a:rPr lang="en-US" dirty="0"/>
              <a:t>experience with CT, using Python, specific domains and tools, recurrent challenges, </a:t>
            </a:r>
            <a:r>
              <a:rPr lang="en-US" dirty="0" smtClean="0"/>
              <a:t>organization </a:t>
            </a:r>
            <a:r>
              <a:rPr lang="en-US" dirty="0"/>
              <a:t>strategies of your </a:t>
            </a:r>
            <a:r>
              <a:rPr lang="en-US" dirty="0" smtClean="0"/>
              <a:t>teaching</a:t>
            </a:r>
          </a:p>
          <a:p>
            <a:pPr lvl="1"/>
            <a:r>
              <a:rPr lang="en-US" dirty="0" smtClean="0"/>
              <a:t>Link for online activity</a:t>
            </a:r>
            <a:r>
              <a:rPr lang="en-US" dirty="0"/>
              <a:t>: </a:t>
            </a:r>
            <a:br>
              <a:rPr lang="en-US" dirty="0"/>
            </a:br>
            <a:r>
              <a:rPr lang="en-US" sz="1600" u="sng" dirty="0">
                <a:hlinkClick r:id="rId2"/>
              </a:rPr>
              <a:t>https://</a:t>
            </a:r>
            <a:r>
              <a:rPr lang="en-US" sz="1600" u="sng" dirty="0" smtClean="0">
                <a:hlinkClick r:id="rId2"/>
              </a:rPr>
              <a:t>app.mural.co/invitation/mural/medialib9587/1670755468341?sender=u5aac8ee3a0a1c1ae84a72476&amp;key=ccb3b3c1-8eb4-4f7d-b83f-ae3ae9c123e4</a:t>
            </a:r>
            <a:r>
              <a:rPr lang="en-US" sz="1600" u="sng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59586" y="492178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11986" y="507418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64386" y="522658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25458" y="5074186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77858" y="5226586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30258" y="5378986"/>
            <a:ext cx="914400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1186" y="5382658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893586" y="5535058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045986" y="5687458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ular Callout 12"/>
          <p:cNvSpPr/>
          <p:nvPr/>
        </p:nvSpPr>
        <p:spPr>
          <a:xfrm>
            <a:off x="8263" y="4996150"/>
            <a:ext cx="1981200" cy="685800"/>
          </a:xfrm>
          <a:prstGeom prst="wedgeRoundRectCallout">
            <a:avLst>
              <a:gd name="adj1" fmla="val 34218"/>
              <a:gd name="adj2" fmla="val -98142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Mural – create a fee account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53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Medialib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52400" y="152400"/>
            <a:ext cx="1285374" cy="85691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library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169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892" y="301505"/>
            <a:ext cx="900938" cy="90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90800" y="452735"/>
            <a:ext cx="1074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Python</a:t>
            </a:r>
            <a:endParaRPr lang="en-US" sz="2400" dirty="0"/>
          </a:p>
        </p:txBody>
      </p:sp>
      <p:sp>
        <p:nvSpPr>
          <p:cNvPr id="5" name="Rounded Rectangle 4"/>
          <p:cNvSpPr/>
          <p:nvPr/>
        </p:nvSpPr>
        <p:spPr>
          <a:xfrm>
            <a:off x="1295400" y="1219200"/>
            <a:ext cx="4191000" cy="17526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1615720" y="1511430"/>
            <a:ext cx="1334967" cy="1079370"/>
          </a:xfrm>
          <a:custGeom>
            <a:avLst/>
            <a:gdLst>
              <a:gd name="connsiteX0" fmla="*/ 0 w 1533525"/>
              <a:gd name="connsiteY0" fmla="*/ 885825 h 1419225"/>
              <a:gd name="connsiteX1" fmla="*/ 495300 w 1533525"/>
              <a:gd name="connsiteY1" fmla="*/ 0 h 1419225"/>
              <a:gd name="connsiteX2" fmla="*/ 619125 w 1533525"/>
              <a:gd name="connsiteY2" fmla="*/ 0 h 1419225"/>
              <a:gd name="connsiteX3" fmla="*/ 1333500 w 1533525"/>
              <a:gd name="connsiteY3" fmla="*/ 85725 h 1419225"/>
              <a:gd name="connsiteX4" fmla="*/ 1533525 w 1533525"/>
              <a:gd name="connsiteY4" fmla="*/ 590550 h 1419225"/>
              <a:gd name="connsiteX5" fmla="*/ 1190625 w 1533525"/>
              <a:gd name="connsiteY5" fmla="*/ 1238250 h 1419225"/>
              <a:gd name="connsiteX6" fmla="*/ 38100 w 1533525"/>
              <a:gd name="connsiteY6" fmla="*/ 1419225 h 1419225"/>
              <a:gd name="connsiteX7" fmla="*/ 0 w 1533525"/>
              <a:gd name="connsiteY7" fmla="*/ 885825 h 1419225"/>
              <a:gd name="connsiteX0" fmla="*/ 0 w 1609725"/>
              <a:gd name="connsiteY0" fmla="*/ 762000 h 1419225"/>
              <a:gd name="connsiteX1" fmla="*/ 571500 w 1609725"/>
              <a:gd name="connsiteY1" fmla="*/ 0 h 1419225"/>
              <a:gd name="connsiteX2" fmla="*/ 695325 w 1609725"/>
              <a:gd name="connsiteY2" fmla="*/ 0 h 1419225"/>
              <a:gd name="connsiteX3" fmla="*/ 1409700 w 1609725"/>
              <a:gd name="connsiteY3" fmla="*/ 85725 h 1419225"/>
              <a:gd name="connsiteX4" fmla="*/ 1609725 w 1609725"/>
              <a:gd name="connsiteY4" fmla="*/ 590550 h 1419225"/>
              <a:gd name="connsiteX5" fmla="*/ 1266825 w 1609725"/>
              <a:gd name="connsiteY5" fmla="*/ 1238250 h 1419225"/>
              <a:gd name="connsiteX6" fmla="*/ 114300 w 1609725"/>
              <a:gd name="connsiteY6" fmla="*/ 1419225 h 1419225"/>
              <a:gd name="connsiteX7" fmla="*/ 0 w 1609725"/>
              <a:gd name="connsiteY7" fmla="*/ 762000 h 1419225"/>
              <a:gd name="connsiteX0" fmla="*/ 0 w 1609725"/>
              <a:gd name="connsiteY0" fmla="*/ 762000 h 1419225"/>
              <a:gd name="connsiteX1" fmla="*/ 571500 w 1609725"/>
              <a:gd name="connsiteY1" fmla="*/ 0 h 1419225"/>
              <a:gd name="connsiteX2" fmla="*/ 695325 w 1609725"/>
              <a:gd name="connsiteY2" fmla="*/ 0 h 1419225"/>
              <a:gd name="connsiteX3" fmla="*/ 1409700 w 1609725"/>
              <a:gd name="connsiteY3" fmla="*/ 85725 h 1419225"/>
              <a:gd name="connsiteX4" fmla="*/ 1609725 w 1609725"/>
              <a:gd name="connsiteY4" fmla="*/ 590550 h 1419225"/>
              <a:gd name="connsiteX5" fmla="*/ 1266825 w 1609725"/>
              <a:gd name="connsiteY5" fmla="*/ 1238250 h 1419225"/>
              <a:gd name="connsiteX6" fmla="*/ 114300 w 1609725"/>
              <a:gd name="connsiteY6" fmla="*/ 1419225 h 1419225"/>
              <a:gd name="connsiteX7" fmla="*/ 0 w 1609725"/>
              <a:gd name="connsiteY7" fmla="*/ 762000 h 1419225"/>
              <a:gd name="connsiteX0" fmla="*/ 0 w 1609725"/>
              <a:gd name="connsiteY0" fmla="*/ 762000 h 1419225"/>
              <a:gd name="connsiteX1" fmla="*/ 571500 w 1609725"/>
              <a:gd name="connsiteY1" fmla="*/ 0 h 1419225"/>
              <a:gd name="connsiteX2" fmla="*/ 695325 w 1609725"/>
              <a:gd name="connsiteY2" fmla="*/ 0 h 1419225"/>
              <a:gd name="connsiteX3" fmla="*/ 1409700 w 1609725"/>
              <a:gd name="connsiteY3" fmla="*/ 85725 h 1419225"/>
              <a:gd name="connsiteX4" fmla="*/ 1609725 w 1609725"/>
              <a:gd name="connsiteY4" fmla="*/ 590550 h 1419225"/>
              <a:gd name="connsiteX5" fmla="*/ 1266825 w 1609725"/>
              <a:gd name="connsiteY5" fmla="*/ 1238250 h 1419225"/>
              <a:gd name="connsiteX6" fmla="*/ 114300 w 1609725"/>
              <a:gd name="connsiteY6" fmla="*/ 1419225 h 1419225"/>
              <a:gd name="connsiteX7" fmla="*/ 0 w 1609725"/>
              <a:gd name="connsiteY7" fmla="*/ 762000 h 1419225"/>
              <a:gd name="connsiteX0" fmla="*/ 0 w 1609725"/>
              <a:gd name="connsiteY0" fmla="*/ 762000 h 1426725"/>
              <a:gd name="connsiteX1" fmla="*/ 571500 w 1609725"/>
              <a:gd name="connsiteY1" fmla="*/ 0 h 1426725"/>
              <a:gd name="connsiteX2" fmla="*/ 695325 w 1609725"/>
              <a:gd name="connsiteY2" fmla="*/ 0 h 1426725"/>
              <a:gd name="connsiteX3" fmla="*/ 1409700 w 1609725"/>
              <a:gd name="connsiteY3" fmla="*/ 85725 h 1426725"/>
              <a:gd name="connsiteX4" fmla="*/ 1609725 w 1609725"/>
              <a:gd name="connsiteY4" fmla="*/ 590550 h 1426725"/>
              <a:gd name="connsiteX5" fmla="*/ 1266825 w 1609725"/>
              <a:gd name="connsiteY5" fmla="*/ 1238250 h 1426725"/>
              <a:gd name="connsiteX6" fmla="*/ 114300 w 1609725"/>
              <a:gd name="connsiteY6" fmla="*/ 1419225 h 1426725"/>
              <a:gd name="connsiteX7" fmla="*/ 0 w 1609725"/>
              <a:gd name="connsiteY7" fmla="*/ 762000 h 1426725"/>
              <a:gd name="connsiteX0" fmla="*/ 4233 w 1613958"/>
              <a:gd name="connsiteY0" fmla="*/ 762000 h 1426725"/>
              <a:gd name="connsiteX1" fmla="*/ 575733 w 1613958"/>
              <a:gd name="connsiteY1" fmla="*/ 0 h 1426725"/>
              <a:gd name="connsiteX2" fmla="*/ 699558 w 1613958"/>
              <a:gd name="connsiteY2" fmla="*/ 0 h 1426725"/>
              <a:gd name="connsiteX3" fmla="*/ 1413933 w 1613958"/>
              <a:gd name="connsiteY3" fmla="*/ 85725 h 1426725"/>
              <a:gd name="connsiteX4" fmla="*/ 1613958 w 1613958"/>
              <a:gd name="connsiteY4" fmla="*/ 590550 h 1426725"/>
              <a:gd name="connsiteX5" fmla="*/ 1271058 w 1613958"/>
              <a:gd name="connsiteY5" fmla="*/ 1238250 h 1426725"/>
              <a:gd name="connsiteX6" fmla="*/ 118533 w 1613958"/>
              <a:gd name="connsiteY6" fmla="*/ 1419225 h 1426725"/>
              <a:gd name="connsiteX7" fmla="*/ 4233 w 1613958"/>
              <a:gd name="connsiteY7" fmla="*/ 762000 h 1426725"/>
              <a:gd name="connsiteX0" fmla="*/ 4233 w 1613958"/>
              <a:gd name="connsiteY0" fmla="*/ 762000 h 1426725"/>
              <a:gd name="connsiteX1" fmla="*/ 575733 w 1613958"/>
              <a:gd name="connsiteY1" fmla="*/ 0 h 1426725"/>
              <a:gd name="connsiteX2" fmla="*/ 699558 w 1613958"/>
              <a:gd name="connsiteY2" fmla="*/ 0 h 1426725"/>
              <a:gd name="connsiteX3" fmla="*/ 1413933 w 1613958"/>
              <a:gd name="connsiteY3" fmla="*/ 85725 h 1426725"/>
              <a:gd name="connsiteX4" fmla="*/ 1613958 w 1613958"/>
              <a:gd name="connsiteY4" fmla="*/ 590550 h 1426725"/>
              <a:gd name="connsiteX5" fmla="*/ 1271058 w 1613958"/>
              <a:gd name="connsiteY5" fmla="*/ 1238250 h 1426725"/>
              <a:gd name="connsiteX6" fmla="*/ 118533 w 1613958"/>
              <a:gd name="connsiteY6" fmla="*/ 1419225 h 1426725"/>
              <a:gd name="connsiteX7" fmla="*/ 4233 w 1613958"/>
              <a:gd name="connsiteY7" fmla="*/ 762000 h 1426725"/>
              <a:gd name="connsiteX0" fmla="*/ 4233 w 1613958"/>
              <a:gd name="connsiteY0" fmla="*/ 762000 h 1419225"/>
              <a:gd name="connsiteX1" fmla="*/ 575733 w 1613958"/>
              <a:gd name="connsiteY1" fmla="*/ 0 h 1419225"/>
              <a:gd name="connsiteX2" fmla="*/ 699558 w 1613958"/>
              <a:gd name="connsiteY2" fmla="*/ 0 h 1419225"/>
              <a:gd name="connsiteX3" fmla="*/ 1413933 w 1613958"/>
              <a:gd name="connsiteY3" fmla="*/ 85725 h 1419225"/>
              <a:gd name="connsiteX4" fmla="*/ 1613958 w 1613958"/>
              <a:gd name="connsiteY4" fmla="*/ 590550 h 1419225"/>
              <a:gd name="connsiteX5" fmla="*/ 1271058 w 1613958"/>
              <a:gd name="connsiteY5" fmla="*/ 1238250 h 1419225"/>
              <a:gd name="connsiteX6" fmla="*/ 118533 w 1613958"/>
              <a:gd name="connsiteY6" fmla="*/ 1419225 h 1419225"/>
              <a:gd name="connsiteX7" fmla="*/ 4233 w 1613958"/>
              <a:gd name="connsiteY7" fmla="*/ 762000 h 1419225"/>
              <a:gd name="connsiteX0" fmla="*/ 4233 w 1613958"/>
              <a:gd name="connsiteY0" fmla="*/ 762000 h 1419225"/>
              <a:gd name="connsiteX1" fmla="*/ 575733 w 1613958"/>
              <a:gd name="connsiteY1" fmla="*/ 0 h 1419225"/>
              <a:gd name="connsiteX2" fmla="*/ 699558 w 1613958"/>
              <a:gd name="connsiteY2" fmla="*/ 0 h 1419225"/>
              <a:gd name="connsiteX3" fmla="*/ 1413933 w 1613958"/>
              <a:gd name="connsiteY3" fmla="*/ 85725 h 1419225"/>
              <a:gd name="connsiteX4" fmla="*/ 1613958 w 1613958"/>
              <a:gd name="connsiteY4" fmla="*/ 590550 h 1419225"/>
              <a:gd name="connsiteX5" fmla="*/ 1271058 w 1613958"/>
              <a:gd name="connsiteY5" fmla="*/ 1238250 h 1419225"/>
              <a:gd name="connsiteX6" fmla="*/ 118533 w 1613958"/>
              <a:gd name="connsiteY6" fmla="*/ 1419225 h 1419225"/>
              <a:gd name="connsiteX7" fmla="*/ 4233 w 1613958"/>
              <a:gd name="connsiteY7" fmla="*/ 762000 h 1419225"/>
              <a:gd name="connsiteX0" fmla="*/ 4233 w 1614411"/>
              <a:gd name="connsiteY0" fmla="*/ 762000 h 1419225"/>
              <a:gd name="connsiteX1" fmla="*/ 575733 w 1614411"/>
              <a:gd name="connsiteY1" fmla="*/ 0 h 1419225"/>
              <a:gd name="connsiteX2" fmla="*/ 699558 w 1614411"/>
              <a:gd name="connsiteY2" fmla="*/ 0 h 1419225"/>
              <a:gd name="connsiteX3" fmla="*/ 1413933 w 1614411"/>
              <a:gd name="connsiteY3" fmla="*/ 85725 h 1419225"/>
              <a:gd name="connsiteX4" fmla="*/ 1613958 w 1614411"/>
              <a:gd name="connsiteY4" fmla="*/ 590550 h 1419225"/>
              <a:gd name="connsiteX5" fmla="*/ 1271058 w 1614411"/>
              <a:gd name="connsiteY5" fmla="*/ 1238250 h 1419225"/>
              <a:gd name="connsiteX6" fmla="*/ 118533 w 1614411"/>
              <a:gd name="connsiteY6" fmla="*/ 1419225 h 1419225"/>
              <a:gd name="connsiteX7" fmla="*/ 4233 w 1614411"/>
              <a:gd name="connsiteY7" fmla="*/ 762000 h 1419225"/>
              <a:gd name="connsiteX0" fmla="*/ 4233 w 1614411"/>
              <a:gd name="connsiteY0" fmla="*/ 762000 h 1419225"/>
              <a:gd name="connsiteX1" fmla="*/ 575733 w 1614411"/>
              <a:gd name="connsiteY1" fmla="*/ 0 h 1419225"/>
              <a:gd name="connsiteX2" fmla="*/ 699558 w 1614411"/>
              <a:gd name="connsiteY2" fmla="*/ 0 h 1419225"/>
              <a:gd name="connsiteX3" fmla="*/ 1413933 w 1614411"/>
              <a:gd name="connsiteY3" fmla="*/ 85725 h 1419225"/>
              <a:gd name="connsiteX4" fmla="*/ 1613958 w 1614411"/>
              <a:gd name="connsiteY4" fmla="*/ 590550 h 1419225"/>
              <a:gd name="connsiteX5" fmla="*/ 1271058 w 1614411"/>
              <a:gd name="connsiteY5" fmla="*/ 1238250 h 1419225"/>
              <a:gd name="connsiteX6" fmla="*/ 118533 w 1614411"/>
              <a:gd name="connsiteY6" fmla="*/ 1419225 h 1419225"/>
              <a:gd name="connsiteX7" fmla="*/ 4233 w 1614411"/>
              <a:gd name="connsiteY7" fmla="*/ 762000 h 1419225"/>
              <a:gd name="connsiteX0" fmla="*/ 4233 w 1615310"/>
              <a:gd name="connsiteY0" fmla="*/ 762000 h 1419225"/>
              <a:gd name="connsiteX1" fmla="*/ 575733 w 1615310"/>
              <a:gd name="connsiteY1" fmla="*/ 0 h 1419225"/>
              <a:gd name="connsiteX2" fmla="*/ 699558 w 1615310"/>
              <a:gd name="connsiteY2" fmla="*/ 0 h 1419225"/>
              <a:gd name="connsiteX3" fmla="*/ 1413933 w 1615310"/>
              <a:gd name="connsiteY3" fmla="*/ 85725 h 1419225"/>
              <a:gd name="connsiteX4" fmla="*/ 1613958 w 1615310"/>
              <a:gd name="connsiteY4" fmla="*/ 590550 h 1419225"/>
              <a:gd name="connsiteX5" fmla="*/ 1271058 w 1615310"/>
              <a:gd name="connsiteY5" fmla="*/ 1238250 h 1419225"/>
              <a:gd name="connsiteX6" fmla="*/ 118533 w 1615310"/>
              <a:gd name="connsiteY6" fmla="*/ 1419225 h 1419225"/>
              <a:gd name="connsiteX7" fmla="*/ 4233 w 1615310"/>
              <a:gd name="connsiteY7" fmla="*/ 762000 h 1419225"/>
              <a:gd name="connsiteX0" fmla="*/ 4233 w 1615310"/>
              <a:gd name="connsiteY0" fmla="*/ 762000 h 1419225"/>
              <a:gd name="connsiteX1" fmla="*/ 575733 w 1615310"/>
              <a:gd name="connsiteY1" fmla="*/ 0 h 1419225"/>
              <a:gd name="connsiteX2" fmla="*/ 699558 w 1615310"/>
              <a:gd name="connsiteY2" fmla="*/ 0 h 1419225"/>
              <a:gd name="connsiteX3" fmla="*/ 1413933 w 1615310"/>
              <a:gd name="connsiteY3" fmla="*/ 85725 h 1419225"/>
              <a:gd name="connsiteX4" fmla="*/ 1613958 w 1615310"/>
              <a:gd name="connsiteY4" fmla="*/ 590550 h 1419225"/>
              <a:gd name="connsiteX5" fmla="*/ 1271058 w 1615310"/>
              <a:gd name="connsiteY5" fmla="*/ 1238250 h 1419225"/>
              <a:gd name="connsiteX6" fmla="*/ 118533 w 1615310"/>
              <a:gd name="connsiteY6" fmla="*/ 1419225 h 1419225"/>
              <a:gd name="connsiteX7" fmla="*/ 4233 w 1615310"/>
              <a:gd name="connsiteY7" fmla="*/ 762000 h 1419225"/>
              <a:gd name="connsiteX0" fmla="*/ 4233 w 1615310"/>
              <a:gd name="connsiteY0" fmla="*/ 779416 h 1436641"/>
              <a:gd name="connsiteX1" fmla="*/ 575733 w 1615310"/>
              <a:gd name="connsiteY1" fmla="*/ 17416 h 1436641"/>
              <a:gd name="connsiteX2" fmla="*/ 699558 w 1615310"/>
              <a:gd name="connsiteY2" fmla="*/ 17416 h 1436641"/>
              <a:gd name="connsiteX3" fmla="*/ 1413933 w 1615310"/>
              <a:gd name="connsiteY3" fmla="*/ 103141 h 1436641"/>
              <a:gd name="connsiteX4" fmla="*/ 1613958 w 1615310"/>
              <a:gd name="connsiteY4" fmla="*/ 607966 h 1436641"/>
              <a:gd name="connsiteX5" fmla="*/ 1271058 w 1615310"/>
              <a:gd name="connsiteY5" fmla="*/ 1255666 h 1436641"/>
              <a:gd name="connsiteX6" fmla="*/ 118533 w 1615310"/>
              <a:gd name="connsiteY6" fmla="*/ 1436641 h 1436641"/>
              <a:gd name="connsiteX7" fmla="*/ 4233 w 1615310"/>
              <a:gd name="connsiteY7" fmla="*/ 779416 h 1436641"/>
              <a:gd name="connsiteX0" fmla="*/ 4233 w 1615310"/>
              <a:gd name="connsiteY0" fmla="*/ 779416 h 1436641"/>
              <a:gd name="connsiteX1" fmla="*/ 575733 w 1615310"/>
              <a:gd name="connsiteY1" fmla="*/ 17416 h 1436641"/>
              <a:gd name="connsiteX2" fmla="*/ 699558 w 1615310"/>
              <a:gd name="connsiteY2" fmla="*/ 17416 h 1436641"/>
              <a:gd name="connsiteX3" fmla="*/ 1413933 w 1615310"/>
              <a:gd name="connsiteY3" fmla="*/ 103141 h 1436641"/>
              <a:gd name="connsiteX4" fmla="*/ 1613958 w 1615310"/>
              <a:gd name="connsiteY4" fmla="*/ 607966 h 1436641"/>
              <a:gd name="connsiteX5" fmla="*/ 1271058 w 1615310"/>
              <a:gd name="connsiteY5" fmla="*/ 1255666 h 1436641"/>
              <a:gd name="connsiteX6" fmla="*/ 118533 w 1615310"/>
              <a:gd name="connsiteY6" fmla="*/ 1436641 h 1436641"/>
              <a:gd name="connsiteX7" fmla="*/ 4233 w 1615310"/>
              <a:gd name="connsiteY7" fmla="*/ 779416 h 1436641"/>
              <a:gd name="connsiteX0" fmla="*/ 4233 w 1615310"/>
              <a:gd name="connsiteY0" fmla="*/ 779416 h 1436641"/>
              <a:gd name="connsiteX1" fmla="*/ 575733 w 1615310"/>
              <a:gd name="connsiteY1" fmla="*/ 17416 h 1436641"/>
              <a:gd name="connsiteX2" fmla="*/ 699558 w 1615310"/>
              <a:gd name="connsiteY2" fmla="*/ 17416 h 1436641"/>
              <a:gd name="connsiteX3" fmla="*/ 1413933 w 1615310"/>
              <a:gd name="connsiteY3" fmla="*/ 103141 h 1436641"/>
              <a:gd name="connsiteX4" fmla="*/ 1613958 w 1615310"/>
              <a:gd name="connsiteY4" fmla="*/ 607966 h 1436641"/>
              <a:gd name="connsiteX5" fmla="*/ 1271058 w 1615310"/>
              <a:gd name="connsiteY5" fmla="*/ 1255666 h 1436641"/>
              <a:gd name="connsiteX6" fmla="*/ 118533 w 1615310"/>
              <a:gd name="connsiteY6" fmla="*/ 1436641 h 1436641"/>
              <a:gd name="connsiteX7" fmla="*/ 4233 w 1615310"/>
              <a:gd name="connsiteY7" fmla="*/ 779416 h 1436641"/>
              <a:gd name="connsiteX0" fmla="*/ 4233 w 1615310"/>
              <a:gd name="connsiteY0" fmla="*/ 779416 h 1436641"/>
              <a:gd name="connsiteX1" fmla="*/ 699558 w 1615310"/>
              <a:gd name="connsiteY1" fmla="*/ 17416 h 1436641"/>
              <a:gd name="connsiteX2" fmla="*/ 1413933 w 1615310"/>
              <a:gd name="connsiteY2" fmla="*/ 103141 h 1436641"/>
              <a:gd name="connsiteX3" fmla="*/ 1613958 w 1615310"/>
              <a:gd name="connsiteY3" fmla="*/ 607966 h 1436641"/>
              <a:gd name="connsiteX4" fmla="*/ 1271058 w 1615310"/>
              <a:gd name="connsiteY4" fmla="*/ 1255666 h 1436641"/>
              <a:gd name="connsiteX5" fmla="*/ 118533 w 1615310"/>
              <a:gd name="connsiteY5" fmla="*/ 1436641 h 1436641"/>
              <a:gd name="connsiteX6" fmla="*/ 4233 w 1615310"/>
              <a:gd name="connsiteY6" fmla="*/ 779416 h 1436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15310" h="1436641">
                <a:moveTo>
                  <a:pt x="4233" y="779416"/>
                </a:moveTo>
                <a:cubicBezTo>
                  <a:pt x="101071" y="542879"/>
                  <a:pt x="464608" y="130129"/>
                  <a:pt x="699558" y="17416"/>
                </a:cubicBezTo>
                <a:cubicBezTo>
                  <a:pt x="947208" y="-30209"/>
                  <a:pt x="1175808" y="26941"/>
                  <a:pt x="1413933" y="103141"/>
                </a:cubicBezTo>
                <a:cubicBezTo>
                  <a:pt x="1585383" y="290466"/>
                  <a:pt x="1623483" y="373016"/>
                  <a:pt x="1613958" y="607966"/>
                </a:cubicBezTo>
                <a:cubicBezTo>
                  <a:pt x="1575858" y="842916"/>
                  <a:pt x="1499658" y="1115966"/>
                  <a:pt x="1271058" y="1255666"/>
                </a:cubicBezTo>
                <a:cubicBezTo>
                  <a:pt x="944033" y="1420766"/>
                  <a:pt x="512233" y="1481091"/>
                  <a:pt x="118533" y="1436641"/>
                </a:cubicBezTo>
                <a:cubicBezTo>
                  <a:pt x="-33867" y="1265191"/>
                  <a:pt x="4233" y="1074691"/>
                  <a:pt x="4233" y="779416"/>
                </a:cubicBezTo>
                <a:close/>
              </a:path>
            </a:pathLst>
          </a:custGeom>
          <a:pattFill prst="wdUpDiag">
            <a:fgClr>
              <a:schemeClr val="accent3"/>
            </a:fgClr>
            <a:bgClr>
              <a:schemeClr val="bg1"/>
            </a:bgClr>
          </a:patt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030724" y="1376690"/>
            <a:ext cx="1295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OOP</a:t>
            </a:r>
            <a:endParaRPr lang="en-US" dirty="0"/>
          </a:p>
        </p:txBody>
      </p:sp>
      <p:sp>
        <p:nvSpPr>
          <p:cNvPr id="8" name="Plus 7"/>
          <p:cNvSpPr/>
          <p:nvPr/>
        </p:nvSpPr>
        <p:spPr>
          <a:xfrm>
            <a:off x="1905000" y="2971800"/>
            <a:ext cx="762000" cy="685800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600200" y="3730022"/>
            <a:ext cx="1379209" cy="1070578"/>
            <a:chOff x="1600200" y="3787329"/>
            <a:chExt cx="1379209" cy="1070578"/>
          </a:xfrm>
        </p:grpSpPr>
        <p:sp>
          <p:nvSpPr>
            <p:cNvPr id="9" name="Rectangle 8"/>
            <p:cNvSpPr/>
            <p:nvPr/>
          </p:nvSpPr>
          <p:spPr>
            <a:xfrm>
              <a:off x="1600200" y="3787329"/>
              <a:ext cx="1379209" cy="1070578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828800" y="3943350"/>
              <a:ext cx="381000" cy="381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0" y="4038600"/>
              <a:ext cx="228600" cy="5715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 flipV="1">
              <a:off x="2095500" y="4400708"/>
              <a:ext cx="228600" cy="247492"/>
            </a:xfrm>
            <a:prstGeom prst="straightConnector1">
              <a:avLst/>
            </a:prstGeom>
            <a:ln w="76200">
              <a:solidFill>
                <a:schemeClr val="bg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Plus 23"/>
          <p:cNvSpPr/>
          <p:nvPr/>
        </p:nvSpPr>
        <p:spPr>
          <a:xfrm rot="21136594">
            <a:off x="1935521" y="4971624"/>
            <a:ext cx="692727" cy="623455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173972" y="5603414"/>
            <a:ext cx="2559828" cy="995014"/>
            <a:chOff x="1173972" y="5603414"/>
            <a:chExt cx="2559828" cy="995014"/>
          </a:xfrm>
        </p:grpSpPr>
        <p:pic>
          <p:nvPicPr>
            <p:cNvPr id="1038" name="Picture 14" descr="C:\Users\andrea\Documents\miei\2022-2!\Natale_Durham\workshops\material\csv_small_green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3972" y="5603414"/>
              <a:ext cx="995014" cy="995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9" name="Picture 15" descr="C:\Users\andrea\Documents\miei\2022-2!\Natale_Durham\workshops\material\ajax_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3143" y="5873210"/>
              <a:ext cx="1440657" cy="6799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267200" y="3886043"/>
            <a:ext cx="2761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Application Domains</a:t>
            </a:r>
            <a:endParaRPr lang="en-US" sz="2400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4038600" y="3803073"/>
            <a:ext cx="0" cy="290945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4302048" y="4572000"/>
            <a:ext cx="1031952" cy="1283732"/>
            <a:chOff x="4302048" y="4572000"/>
            <a:chExt cx="1031952" cy="1283732"/>
          </a:xfrm>
        </p:grpSpPr>
        <p:sp>
          <p:nvSpPr>
            <p:cNvPr id="22" name="Oval 21"/>
            <p:cNvSpPr/>
            <p:nvPr/>
          </p:nvSpPr>
          <p:spPr>
            <a:xfrm>
              <a:off x="4302048" y="4572000"/>
              <a:ext cx="1031952" cy="92901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2+3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19600" y="5486400"/>
              <a:ext cx="689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Math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486400" y="4591050"/>
            <a:ext cx="1031952" cy="1283732"/>
            <a:chOff x="5486400" y="4591050"/>
            <a:chExt cx="1031952" cy="1283732"/>
          </a:xfrm>
        </p:grpSpPr>
        <p:grpSp>
          <p:nvGrpSpPr>
            <p:cNvPr id="41" name="Group 40"/>
            <p:cNvGrpSpPr/>
            <p:nvPr/>
          </p:nvGrpSpPr>
          <p:grpSpPr>
            <a:xfrm>
              <a:off x="5486400" y="4591050"/>
              <a:ext cx="1031952" cy="1283732"/>
              <a:chOff x="4302048" y="4572000"/>
              <a:chExt cx="1031952" cy="1283732"/>
            </a:xfrm>
          </p:grpSpPr>
          <p:sp>
            <p:nvSpPr>
              <p:cNvPr id="42" name="Oval 41"/>
              <p:cNvSpPr/>
              <p:nvPr/>
            </p:nvSpPr>
            <p:spPr>
              <a:xfrm>
                <a:off x="4302048" y="4572000"/>
                <a:ext cx="1031952" cy="92901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419600" y="5486400"/>
                <a:ext cx="830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Games</a:t>
                </a:r>
                <a:endParaRPr lang="en-US" dirty="0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5676390" y="4829288"/>
              <a:ext cx="685800" cy="452538"/>
              <a:chOff x="7391400" y="4938455"/>
              <a:chExt cx="685800" cy="452538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7391400" y="5200807"/>
                <a:ext cx="228600" cy="5699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7620000" y="5334000"/>
                <a:ext cx="207818" cy="5699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7848600" y="5181600"/>
                <a:ext cx="228600" cy="56993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7505700" y="4938455"/>
                <a:ext cx="86025" cy="196103"/>
                <a:chOff x="7637446" y="4297301"/>
                <a:chExt cx="152400" cy="347406"/>
              </a:xfrm>
            </p:grpSpPr>
            <p:sp>
              <p:nvSpPr>
                <p:cNvPr id="27" name="Oval 26"/>
                <p:cNvSpPr/>
                <p:nvPr/>
              </p:nvSpPr>
              <p:spPr>
                <a:xfrm>
                  <a:off x="7651990" y="4297301"/>
                  <a:ext cx="137856" cy="137856"/>
                </a:xfrm>
                <a:prstGeom prst="ellipse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5" name="Group 34"/>
                <p:cNvGrpSpPr/>
                <p:nvPr/>
              </p:nvGrpSpPr>
              <p:grpSpPr>
                <a:xfrm>
                  <a:off x="7637446" y="4416107"/>
                  <a:ext cx="152400" cy="228600"/>
                  <a:chOff x="6781800" y="2438400"/>
                  <a:chExt cx="152400" cy="228600"/>
                </a:xfrm>
              </p:grpSpPr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6858000" y="2438400"/>
                    <a:ext cx="0" cy="15240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6781800" y="2514600"/>
                    <a:ext cx="152400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flipV="1">
                    <a:off x="6781800" y="2590800"/>
                    <a:ext cx="76200" cy="7620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 flipH="1" flipV="1">
                    <a:off x="6858000" y="2590800"/>
                    <a:ext cx="76200" cy="7620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40" name="Group 39"/>
          <p:cNvGrpSpPr/>
          <p:nvPr/>
        </p:nvGrpSpPr>
        <p:grpSpPr>
          <a:xfrm>
            <a:off x="6669502" y="4596340"/>
            <a:ext cx="1031952" cy="1283732"/>
            <a:chOff x="6669502" y="4596340"/>
            <a:chExt cx="1031952" cy="1283732"/>
          </a:xfrm>
        </p:grpSpPr>
        <p:grpSp>
          <p:nvGrpSpPr>
            <p:cNvPr id="60" name="Group 59"/>
            <p:cNvGrpSpPr/>
            <p:nvPr/>
          </p:nvGrpSpPr>
          <p:grpSpPr>
            <a:xfrm>
              <a:off x="6669502" y="4596340"/>
              <a:ext cx="1031952" cy="1283732"/>
              <a:chOff x="4302048" y="4572000"/>
              <a:chExt cx="1031952" cy="1283732"/>
            </a:xfrm>
          </p:grpSpPr>
          <p:sp>
            <p:nvSpPr>
              <p:cNvPr id="61" name="Oval 60"/>
              <p:cNvSpPr/>
              <p:nvPr/>
            </p:nvSpPr>
            <p:spPr>
              <a:xfrm>
                <a:off x="4302048" y="4572000"/>
                <a:ext cx="1031952" cy="92901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4527217" y="5486400"/>
                <a:ext cx="620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Data</a:t>
                </a:r>
                <a:endParaRPr lang="en-US" dirty="0"/>
              </a:p>
            </p:txBody>
          </p:sp>
        </p:grpSp>
        <p:pic>
          <p:nvPicPr>
            <p:cNvPr id="1040" name="Picture 16" descr="C:\Users\andrea\Documents\miei\2022-2!\Natale_Durham\workshops\material\charts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4200" y="4800600"/>
              <a:ext cx="464266" cy="482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4" name="Group 63"/>
          <p:cNvGrpSpPr/>
          <p:nvPr/>
        </p:nvGrpSpPr>
        <p:grpSpPr>
          <a:xfrm>
            <a:off x="7848600" y="4572000"/>
            <a:ext cx="1031952" cy="1283732"/>
            <a:chOff x="7848600" y="4572000"/>
            <a:chExt cx="1031952" cy="1283732"/>
          </a:xfrm>
        </p:grpSpPr>
        <p:grpSp>
          <p:nvGrpSpPr>
            <p:cNvPr id="66" name="Group 65"/>
            <p:cNvGrpSpPr/>
            <p:nvPr/>
          </p:nvGrpSpPr>
          <p:grpSpPr>
            <a:xfrm>
              <a:off x="7848600" y="4572000"/>
              <a:ext cx="1031952" cy="1283732"/>
              <a:chOff x="4302048" y="4572000"/>
              <a:chExt cx="1031952" cy="1283732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4302048" y="4572000"/>
                <a:ext cx="1031952" cy="929014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4490262" y="5486400"/>
                <a:ext cx="649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Apps</a:t>
                </a:r>
                <a:endParaRPr lang="en-US" dirty="0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 rot="610832">
              <a:off x="8205121" y="4744536"/>
              <a:ext cx="313372" cy="515252"/>
              <a:chOff x="6669502" y="1600200"/>
              <a:chExt cx="417098" cy="685800"/>
            </a:xfrm>
          </p:grpSpPr>
          <p:sp>
            <p:nvSpPr>
              <p:cNvPr id="44" name="Rounded Rectangle 43"/>
              <p:cNvSpPr/>
              <p:nvPr/>
            </p:nvSpPr>
            <p:spPr>
              <a:xfrm>
                <a:off x="6669502" y="1600200"/>
                <a:ext cx="417098" cy="685800"/>
              </a:xfrm>
              <a:prstGeom prst="round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725438" y="1697182"/>
                <a:ext cx="188925" cy="207818"/>
              </a:xfrm>
              <a:prstGeom prst="rect">
                <a:avLst/>
              </a:prstGeom>
              <a:pattFill prst="dashUpDiag">
                <a:fgClr>
                  <a:schemeClr val="bg2">
                    <a:lumMod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3" name="Group 52"/>
              <p:cNvGrpSpPr/>
              <p:nvPr/>
            </p:nvGrpSpPr>
            <p:grpSpPr>
              <a:xfrm>
                <a:off x="6772760" y="2019300"/>
                <a:ext cx="198872" cy="141942"/>
                <a:chOff x="6629400" y="2667000"/>
                <a:chExt cx="264698" cy="228600"/>
              </a:xfrm>
            </p:grpSpPr>
            <p:cxnSp>
              <p:nvCxnSpPr>
                <p:cNvPr id="52" name="Straight Connector 51"/>
                <p:cNvCxnSpPr/>
                <p:nvPr/>
              </p:nvCxnSpPr>
              <p:spPr>
                <a:xfrm>
                  <a:off x="6629400" y="2667000"/>
                  <a:ext cx="264698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prstDash val="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6629400" y="2743200"/>
                  <a:ext cx="264698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6629400" y="2819400"/>
                  <a:ext cx="264698" cy="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6629400" y="2895600"/>
                  <a:ext cx="264698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/>
              <p:cNvGrpSpPr/>
              <p:nvPr/>
            </p:nvGrpSpPr>
            <p:grpSpPr>
              <a:xfrm>
                <a:off x="6964926" y="1694517"/>
                <a:ext cx="74049" cy="200958"/>
                <a:chOff x="7623703" y="2200275"/>
                <a:chExt cx="74049" cy="200958"/>
              </a:xfrm>
            </p:grpSpPr>
            <p:cxnSp>
              <p:nvCxnSpPr>
                <p:cNvPr id="57" name="Straight Connector 56"/>
                <p:cNvCxnSpPr/>
                <p:nvPr/>
              </p:nvCxnSpPr>
              <p:spPr>
                <a:xfrm>
                  <a:off x="7658100" y="2200275"/>
                  <a:ext cx="0" cy="20095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8" name="Oval 57"/>
                <p:cNvSpPr/>
                <p:nvPr/>
              </p:nvSpPr>
              <p:spPr>
                <a:xfrm>
                  <a:off x="7623703" y="2289464"/>
                  <a:ext cx="74049" cy="69273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65" name="TextBox 64"/>
          <p:cNvSpPr txBox="1"/>
          <p:nvPr/>
        </p:nvSpPr>
        <p:spPr>
          <a:xfrm>
            <a:off x="1886491" y="1833890"/>
            <a:ext cx="856709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Imperative</a:t>
            </a:r>
          </a:p>
          <a:p>
            <a:r>
              <a:rPr lang="en-US" sz="1200" dirty="0" smtClean="0"/>
              <a:t>Fragment</a:t>
            </a:r>
            <a:endParaRPr lang="en-US" sz="1200" dirty="0"/>
          </a:p>
        </p:txBody>
      </p:sp>
      <p:sp>
        <p:nvSpPr>
          <p:cNvPr id="69" name="Right Brace 68"/>
          <p:cNvSpPr/>
          <p:nvPr/>
        </p:nvSpPr>
        <p:spPr>
          <a:xfrm>
            <a:off x="5715000" y="914400"/>
            <a:ext cx="457200" cy="240030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6434629" y="1833890"/>
            <a:ext cx="12298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NoM</a:t>
            </a:r>
            <a:r>
              <a:rPr lang="en-US" i="1" dirty="0" smtClean="0"/>
              <a:t> with</a:t>
            </a:r>
          </a:p>
          <a:p>
            <a:r>
              <a:rPr lang="en-US" i="1" dirty="0" smtClean="0"/>
              <a:t>visual rules</a:t>
            </a:r>
            <a:endParaRPr lang="en-US" i="1" dirty="0"/>
          </a:p>
        </p:txBody>
      </p:sp>
      <p:sp>
        <p:nvSpPr>
          <p:cNvPr id="71" name="TextBox 70"/>
          <p:cNvSpPr txBox="1"/>
          <p:nvPr/>
        </p:nvSpPr>
        <p:spPr>
          <a:xfrm rot="5400000">
            <a:off x="-552540" y="1902082"/>
            <a:ext cx="213366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Deployment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PC    /     Browser </a:t>
            </a:r>
            <a:endParaRPr lang="en-US" dirty="0"/>
          </a:p>
        </p:txBody>
      </p:sp>
      <p:sp>
        <p:nvSpPr>
          <p:cNvPr id="72" name="Oval 71"/>
          <p:cNvSpPr/>
          <p:nvPr/>
        </p:nvSpPr>
        <p:spPr>
          <a:xfrm>
            <a:off x="152400" y="152400"/>
            <a:ext cx="228600" cy="152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6058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2058</Words>
  <Application>Microsoft Office PowerPoint</Application>
  <PresentationFormat>On-screen Show (4:3)</PresentationFormat>
  <Paragraphs>471</Paragraphs>
  <Slides>43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The Medialib library</vt:lpstr>
      <vt:lpstr>How are we…? ;)</vt:lpstr>
      <vt:lpstr>Overview</vt:lpstr>
      <vt:lpstr>Computational Thinking</vt:lpstr>
      <vt:lpstr>Approaches to CT</vt:lpstr>
      <vt:lpstr>Hermeneutic Approach to CT</vt:lpstr>
      <vt:lpstr>Group activity</vt:lpstr>
      <vt:lpstr>The Medialib</vt:lpstr>
      <vt:lpstr>PowerPoint Presentation</vt:lpstr>
      <vt:lpstr>Design principles of Medialib</vt:lpstr>
      <vt:lpstr>Use-modify-create and …</vt:lpstr>
      <vt:lpstr>… Spiral</vt:lpstr>
      <vt:lpstr>More about the principles</vt:lpstr>
      <vt:lpstr>Point Of View: “Programming as a craft, not as a theoretical subject”</vt:lpstr>
      <vt:lpstr>Instructions</vt:lpstr>
      <vt:lpstr>Auxiliary instructions</vt:lpstr>
      <vt:lpstr>Examples/demo</vt:lpstr>
      <vt:lpstr>End of block 1</vt:lpstr>
      <vt:lpstr>Medialib instructions</vt:lpstr>
      <vt:lpstr>Medialib examples/demo</vt:lpstr>
      <vt:lpstr>Possible progression(s) for different domains</vt:lpstr>
      <vt:lpstr>Possible progression(s)</vt:lpstr>
      <vt:lpstr>Typical task</vt:lpstr>
      <vt:lpstr>More fancy examples</vt:lpstr>
      <vt:lpstr>Official examples/tutorial</vt:lpstr>
      <vt:lpstr>Semantics: Notional Machine</vt:lpstr>
      <vt:lpstr>How to visualize a NoM</vt:lpstr>
      <vt:lpstr>PowerPoint Presentation</vt:lpstr>
      <vt:lpstr>PowerPoint Presentation</vt:lpstr>
      <vt:lpstr>PowerPoint Presentation</vt:lpstr>
      <vt:lpstr>What can we represent so far</vt:lpstr>
      <vt:lpstr>What we cannot represent… extend the NOM</vt:lpstr>
      <vt:lpstr>PowerPoint Presentation</vt:lpstr>
      <vt:lpstr>PowerPoint Presentation</vt:lpstr>
      <vt:lpstr>PowerPoint Presentation</vt:lpstr>
      <vt:lpstr>What we cannot represent… extend the NOM</vt:lpstr>
      <vt:lpstr>PowerPoint Presentation</vt:lpstr>
      <vt:lpstr>End of block 2</vt:lpstr>
      <vt:lpstr>Building a community</vt:lpstr>
      <vt:lpstr>Dimensions</vt:lpstr>
      <vt:lpstr>Group Activity</vt:lpstr>
      <vt:lpstr>Group Activity</vt:lpstr>
      <vt:lpstr>End of block 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Medialib library</dc:title>
  <dc:creator>andrea</dc:creator>
  <cp:lastModifiedBy>andrea</cp:lastModifiedBy>
  <cp:revision>277</cp:revision>
  <dcterms:created xsi:type="dcterms:W3CDTF">2006-08-16T00:00:00Z</dcterms:created>
  <dcterms:modified xsi:type="dcterms:W3CDTF">2022-12-11T11:17:24Z</dcterms:modified>
</cp:coreProperties>
</file>