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83" r:id="rId3"/>
    <p:sldId id="269" r:id="rId4"/>
    <p:sldId id="270" r:id="rId5"/>
    <p:sldId id="273" r:id="rId6"/>
    <p:sldId id="274" r:id="rId7"/>
    <p:sldId id="275" r:id="rId8"/>
    <p:sldId id="282" r:id="rId9"/>
    <p:sldId id="277" r:id="rId10"/>
    <p:sldId id="278" r:id="rId11"/>
    <p:sldId id="279" r:id="rId12"/>
    <p:sldId id="28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4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08-Dec-22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now: let’s draw some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Mu editor, load the program</a:t>
            </a:r>
            <a:r>
              <a:rPr lang="en-US" dirty="0"/>
              <a:t>: </a:t>
            </a:r>
            <a:r>
              <a:rPr lang="en-US" dirty="0" smtClean="0">
                <a:solidFill>
                  <a:schemeClr val="tx2"/>
                </a:solidFill>
              </a:rPr>
              <a:t>example1_1.py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b="1" dirty="0" smtClean="0"/>
              <a:t>run it!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Can you “read” this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program?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do you think happens in line 5?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And in line 8?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happens in like 9?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514600" y="2266950"/>
            <a:ext cx="6141914" cy="2686050"/>
            <a:chOff x="2514600" y="2209800"/>
            <a:chExt cx="6141914" cy="26860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2209800"/>
              <a:ext cx="3429000" cy="268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" name="Group 7"/>
            <p:cNvGrpSpPr/>
            <p:nvPr/>
          </p:nvGrpSpPr>
          <p:grpSpPr>
            <a:xfrm>
              <a:off x="2514600" y="2211167"/>
              <a:ext cx="6141914" cy="820945"/>
              <a:chOff x="2871355" y="2105495"/>
              <a:chExt cx="6141914" cy="820945"/>
            </a:xfrm>
          </p:grpSpPr>
          <p:sp>
            <p:nvSpPr>
              <p:cNvPr id="4" name="Right Arrow 3"/>
              <p:cNvSpPr/>
              <p:nvPr/>
            </p:nvSpPr>
            <p:spPr>
              <a:xfrm rot="962718">
                <a:off x="2871355" y="2316840"/>
                <a:ext cx="2514600" cy="6096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900000">
                <a:off x="7975806" y="2105495"/>
                <a:ext cx="1037463" cy="584775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800 x 600 </a:t>
                </a:r>
                <a:br>
                  <a:rPr lang="en-US" sz="1600" dirty="0" smtClean="0"/>
                </a:br>
                <a:r>
                  <a:rPr lang="en-US" sz="1600" dirty="0" smtClean="0"/>
                  <a:t>pixels</a:t>
                </a:r>
                <a:endParaRPr lang="en-US" sz="16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342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C. Change </a:t>
            </a:r>
            <a:r>
              <a:rPr lang="en-US" dirty="0" smtClean="0">
                <a:solidFill>
                  <a:srgbClr val="FF0000"/>
                </a:solidFill>
              </a:rPr>
              <a:t>the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 a new program, call it: </a:t>
            </a:r>
            <a:r>
              <a:rPr lang="en-US" dirty="0" smtClean="0">
                <a:solidFill>
                  <a:schemeClr val="tx2"/>
                </a:solidFill>
              </a:rPr>
              <a:t>decisions.py </a:t>
            </a:r>
            <a:r>
              <a:rPr lang="en-US" dirty="0"/>
              <a:t>and </a:t>
            </a:r>
            <a:r>
              <a:rPr lang="en-US" dirty="0" err="1"/>
              <a:t>copy+paste</a:t>
            </a:r>
            <a:r>
              <a:rPr lang="en-US" dirty="0"/>
              <a:t> the code from </a:t>
            </a:r>
            <a:r>
              <a:rPr lang="en-US" dirty="0" smtClean="0">
                <a:solidFill>
                  <a:schemeClr val="tx2"/>
                </a:solidFill>
              </a:rPr>
              <a:t>example1_4.py</a:t>
            </a:r>
            <a:r>
              <a:rPr lang="en-US" dirty="0" smtClean="0"/>
              <a:t> </a:t>
            </a:r>
            <a:r>
              <a:rPr lang="en-US" dirty="0"/>
              <a:t>into your new program.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Now try </a:t>
            </a:r>
            <a:r>
              <a:rPr lang="en-US" dirty="0" smtClean="0">
                <a:solidFill>
                  <a:srgbClr val="FF0000"/>
                </a:solidFill>
              </a:rPr>
              <a:t>these changes:</a:t>
            </a:r>
            <a:endParaRPr lang="en-US" dirty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Add a new IF statement, so that when the user types “sure” it draws 3 copies of </a:t>
            </a:r>
            <a:r>
              <a:rPr lang="en-US" dirty="0"/>
              <a:t>the </a:t>
            </a:r>
            <a:r>
              <a:rPr lang="en-US" dirty="0" smtClean="0"/>
              <a:t>first cake, one on the top of the other. Place the cakes where you like on the graphic window.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Add a new IF statement, so that </a:t>
            </a:r>
            <a:r>
              <a:rPr lang="en-US" dirty="0" smtClean="0"/>
              <a:t>if the </a:t>
            </a:r>
            <a:r>
              <a:rPr lang="en-US" dirty="0"/>
              <a:t>user types </a:t>
            </a:r>
            <a:r>
              <a:rPr lang="en-US" dirty="0" smtClean="0"/>
              <a:t>“banana”, the program write a text  saying “Sorry, no banana cakes available”, in position 50,10, with a 32 pixel </a:t>
            </a:r>
            <a:r>
              <a:rPr lang="en-US" dirty="0" smtClean="0"/>
              <a:t>font.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 Compose an </a:t>
            </a:r>
            <a:r>
              <a:rPr lang="en-US" dirty="0" err="1" smtClean="0"/>
              <a:t>infographic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Load the program: </a:t>
            </a:r>
            <a:r>
              <a:rPr lang="en-US" dirty="0" smtClean="0">
                <a:solidFill>
                  <a:schemeClr val="tx2"/>
                </a:solidFill>
              </a:rPr>
              <a:t>example1_5.py </a:t>
            </a:r>
            <a:r>
              <a:rPr lang="en-US" dirty="0"/>
              <a:t>and </a:t>
            </a:r>
            <a:r>
              <a:rPr lang="en-US" b="1" dirty="0"/>
              <a:t>run </a:t>
            </a:r>
            <a:r>
              <a:rPr lang="en-US" b="1" dirty="0" smtClean="0"/>
              <a:t>it</a:t>
            </a:r>
          </a:p>
          <a:p>
            <a:r>
              <a:rPr lang="en-US" b="1" dirty="0"/>
              <a:t>Now read the code</a:t>
            </a:r>
            <a:r>
              <a:rPr lang="en-US" dirty="0"/>
              <a:t>…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How is it possible that the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</a:rPr>
              <a:t>barchart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on the bottom-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left is made of 3 separate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images? Where are these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3 images positioned?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happens if line 7,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that draws the </a:t>
            </a:r>
            <a:r>
              <a:rPr lang="en-US" i="1" dirty="0" smtClean="0">
                <a:solidFill>
                  <a:srgbClr val="FF0000"/>
                </a:solidFill>
              </a:rPr>
              <a:t>background.jpg</a:t>
            </a:r>
            <a:r>
              <a:rPr lang="en-US" dirty="0" smtClean="0">
                <a:solidFill>
                  <a:srgbClr val="FF0000"/>
                </a:solidFill>
              </a:rPr>
              <a:t> image, is moved to line 10?</a:t>
            </a:r>
          </a:p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004646" y="2081989"/>
            <a:ext cx="7079008" cy="3304766"/>
            <a:chOff x="2004646" y="2257835"/>
            <a:chExt cx="7079008" cy="3304766"/>
          </a:xfrm>
        </p:grpSpPr>
        <p:grpSp>
          <p:nvGrpSpPr>
            <p:cNvPr id="9" name="Group 8"/>
            <p:cNvGrpSpPr/>
            <p:nvPr/>
          </p:nvGrpSpPr>
          <p:grpSpPr>
            <a:xfrm>
              <a:off x="5338741" y="2257835"/>
              <a:ext cx="3744913" cy="3304766"/>
              <a:chOff x="5591908" y="2244761"/>
              <a:chExt cx="3468300" cy="3060664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1908" y="2590800"/>
                <a:ext cx="3468300" cy="27146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Down Arrow 7"/>
              <p:cNvSpPr/>
              <p:nvPr/>
            </p:nvSpPr>
            <p:spPr>
              <a:xfrm>
                <a:off x="7239000" y="2244761"/>
                <a:ext cx="381000" cy="503801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>
              <a:off x="2004646" y="3757246"/>
              <a:ext cx="3505200" cy="134815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72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D. Change </a:t>
            </a:r>
            <a:r>
              <a:rPr lang="en-US" dirty="0" smtClean="0">
                <a:solidFill>
                  <a:srgbClr val="FF0000"/>
                </a:solidFill>
              </a:rPr>
              <a:t>the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Create a new program, call it: </a:t>
            </a:r>
            <a:r>
              <a:rPr lang="en-US" sz="2800" dirty="0" smtClean="0">
                <a:solidFill>
                  <a:schemeClr val="tx2"/>
                </a:solidFill>
              </a:rPr>
              <a:t>myinfo.py </a:t>
            </a:r>
            <a:r>
              <a:rPr lang="en-US" sz="2800" dirty="0"/>
              <a:t>and </a:t>
            </a:r>
            <a:r>
              <a:rPr lang="en-US" sz="2800" dirty="0" err="1"/>
              <a:t>copy+paste</a:t>
            </a:r>
            <a:r>
              <a:rPr lang="en-US" sz="2800" dirty="0"/>
              <a:t> the code from </a:t>
            </a:r>
            <a:r>
              <a:rPr lang="en-US" sz="2800" dirty="0" smtClean="0">
                <a:solidFill>
                  <a:schemeClr val="tx2"/>
                </a:solidFill>
              </a:rPr>
              <a:t>example1_6.py</a:t>
            </a:r>
            <a:r>
              <a:rPr lang="en-US" sz="2800" dirty="0" smtClean="0"/>
              <a:t> </a:t>
            </a:r>
            <a:r>
              <a:rPr lang="en-US" sz="2800" dirty="0"/>
              <a:t>into your new program.</a:t>
            </a:r>
            <a:endParaRPr lang="en-US" sz="28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rgbClr val="FF0000"/>
                </a:solidFill>
              </a:rPr>
              <a:t>Now try </a:t>
            </a:r>
            <a:r>
              <a:rPr lang="en-US" sz="2800" dirty="0" smtClean="0">
                <a:solidFill>
                  <a:srgbClr val="FF0000"/>
                </a:solidFill>
              </a:rPr>
              <a:t>these changes:</a:t>
            </a:r>
            <a:endParaRPr lang="en-US" sz="2800" dirty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Change </a:t>
            </a:r>
            <a:r>
              <a:rPr lang="en-US" sz="2400" dirty="0"/>
              <a:t>the code to move the </a:t>
            </a:r>
            <a:r>
              <a:rPr lang="en-US" sz="2400" dirty="0" err="1"/>
              <a:t>barchart</a:t>
            </a:r>
            <a:r>
              <a:rPr lang="en-US" sz="2400" dirty="0"/>
              <a:t> with flour, eggs and sugar </a:t>
            </a:r>
            <a:r>
              <a:rPr lang="en-US" sz="2400" dirty="0" smtClean="0"/>
              <a:t>to </a:t>
            </a:r>
            <a:r>
              <a:rPr lang="en-US" sz="2400" dirty="0"/>
              <a:t>the center of the </a:t>
            </a:r>
            <a:r>
              <a:rPr lang="en-US" sz="2400" dirty="0" smtClean="0"/>
              <a:t>graphic window</a:t>
            </a:r>
            <a:endParaRPr lang="en-US" sz="2400" dirty="0"/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Align </a:t>
            </a:r>
            <a:r>
              <a:rPr lang="en-US" sz="2400" dirty="0"/>
              <a:t>the 2 images </a:t>
            </a:r>
            <a:r>
              <a:rPr lang="en-US" sz="2400" i="1" dirty="0" smtClean="0"/>
              <a:t>girls.png </a:t>
            </a:r>
            <a:r>
              <a:rPr lang="en-US" sz="2400" dirty="0"/>
              <a:t>and </a:t>
            </a:r>
            <a:r>
              <a:rPr lang="en-US" sz="2400" i="1" dirty="0" smtClean="0"/>
              <a:t>boys.png </a:t>
            </a:r>
            <a:r>
              <a:rPr lang="en-US" sz="2400" dirty="0" smtClean="0"/>
              <a:t>to </a:t>
            </a:r>
            <a:r>
              <a:rPr lang="en-US" sz="2400" dirty="0"/>
              <a:t>the </a:t>
            </a:r>
            <a:r>
              <a:rPr lang="en-US" sz="2400" dirty="0" smtClean="0"/>
              <a:t>right, so they are one on top of the other vertically.</a:t>
            </a:r>
            <a:endParaRPr lang="en-US" sz="2400" dirty="0"/>
          </a:p>
          <a:p>
            <a:pPr marL="971550" lvl="1" indent="-514350">
              <a:buFont typeface="+mj-lt"/>
              <a:buAutoNum type="arabicPeriod"/>
            </a:pPr>
            <a:r>
              <a:rPr lang="en-US" sz="2400" dirty="0" smtClean="0"/>
              <a:t>Change </a:t>
            </a:r>
            <a:r>
              <a:rPr lang="en-US" sz="2400" dirty="0"/>
              <a:t>the code so that after the user clicks, the 2 cakes </a:t>
            </a:r>
            <a:r>
              <a:rPr lang="en-US" sz="2400" dirty="0" smtClean="0"/>
              <a:t>(images </a:t>
            </a:r>
            <a:r>
              <a:rPr lang="en-US" sz="2400" i="1" dirty="0" smtClean="0"/>
              <a:t>cake.png </a:t>
            </a:r>
            <a:r>
              <a:rPr lang="en-US" sz="2400" dirty="0"/>
              <a:t>and </a:t>
            </a:r>
            <a:r>
              <a:rPr lang="en-US" sz="2400" i="1" dirty="0" smtClean="0"/>
              <a:t>cake2.png</a:t>
            </a:r>
            <a:r>
              <a:rPr lang="en-US" sz="2400" dirty="0" smtClean="0"/>
              <a:t>)</a:t>
            </a:r>
            <a:r>
              <a:rPr lang="en-US" sz="2400" i="1" dirty="0" smtClean="0"/>
              <a:t> </a:t>
            </a:r>
            <a:r>
              <a:rPr lang="en-US" sz="2400" dirty="0"/>
              <a:t>appear, </a:t>
            </a:r>
            <a:r>
              <a:rPr lang="en-US" sz="2400" dirty="0" smtClean="0"/>
              <a:t>at the </a:t>
            </a:r>
            <a:r>
              <a:rPr lang="en-US" sz="2400" dirty="0"/>
              <a:t>center of the window</a:t>
            </a:r>
            <a:r>
              <a:rPr lang="en-US" sz="2400" dirty="0" smtClean="0"/>
              <a:t>, just </a:t>
            </a:r>
            <a:r>
              <a:rPr lang="en-US" sz="2400" dirty="0"/>
              <a:t>under the title image. </a:t>
            </a:r>
            <a:r>
              <a:rPr lang="en-US" sz="2400" dirty="0" smtClean="0"/>
              <a:t>When the user clicks a </a:t>
            </a:r>
            <a:r>
              <a:rPr lang="en-US" sz="2400" dirty="0"/>
              <a:t>second time the program </a:t>
            </a:r>
            <a:r>
              <a:rPr lang="en-US" sz="2400" dirty="0" smtClean="0"/>
              <a:t>should exit</a:t>
            </a:r>
            <a:r>
              <a:rPr lang="en-US" sz="2400" dirty="0"/>
              <a:t>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659" y="21687"/>
            <a:ext cx="2099141" cy="16429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62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Task (for next lecture)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Using the code examples from this lecture, create your graphics composition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first pick a theme: </a:t>
            </a:r>
            <a:r>
              <a:rPr lang="en-US" sz="2400" b="1" dirty="0" smtClean="0"/>
              <a:t>for example “food”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show a composition on the screen, and </a:t>
            </a:r>
            <a:br>
              <a:rPr lang="en-US" sz="2400" dirty="0" smtClean="0"/>
            </a:br>
            <a:r>
              <a:rPr lang="en-US" sz="2400" dirty="0" smtClean="0"/>
              <a:t>when the user clicks, show a variation of </a:t>
            </a:r>
            <a:br>
              <a:rPr lang="en-US" sz="2400" dirty="0" smtClean="0"/>
            </a:br>
            <a:r>
              <a:rPr lang="en-US" sz="2400" dirty="0" smtClean="0"/>
              <a:t>your composition; </a:t>
            </a:r>
            <a:r>
              <a:rPr lang="en-US" sz="2400" b="1" dirty="0" smtClean="0"/>
              <a:t>example: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b="1" dirty="0" smtClean="0"/>
              <a:t>(CHALLENGE) </a:t>
            </a:r>
            <a:r>
              <a:rPr lang="en-US" sz="2400" dirty="0" smtClean="0"/>
              <a:t>Use random numbers to show</a:t>
            </a:r>
            <a:br>
              <a:rPr lang="en-US" sz="2400" dirty="0" smtClean="0"/>
            </a:br>
            <a:r>
              <a:rPr lang="en-US" sz="2400" dirty="0" smtClean="0"/>
              <a:t>different images in your composition each time</a:t>
            </a:r>
            <a:br>
              <a:rPr lang="en-US" sz="2400" dirty="0" smtClean="0"/>
            </a:br>
            <a:r>
              <a:rPr lang="en-US" sz="2400" dirty="0" smtClean="0"/>
              <a:t>the program runs</a:t>
            </a:r>
            <a:endParaRPr lang="en-US" sz="2400" dirty="0"/>
          </a:p>
          <a:p>
            <a:pPr lvl="1"/>
            <a:endParaRPr lang="en-US" sz="2400" dirty="0" smtClean="0"/>
          </a:p>
          <a:p>
            <a:endParaRPr lang="en-US" sz="2800" i="1" dirty="0" smtClean="0"/>
          </a:p>
          <a:p>
            <a:pPr marL="0" indent="0" algn="ctr">
              <a:buNone/>
            </a:pPr>
            <a:r>
              <a:rPr lang="en-US" sz="2400" i="1" dirty="0" smtClean="0"/>
              <a:t>- Consider using </a:t>
            </a:r>
            <a:r>
              <a:rPr lang="en-US" sz="2400" b="1" i="1" dirty="0" err="1" smtClean="0"/>
              <a:t>pixbay</a:t>
            </a:r>
            <a:r>
              <a:rPr lang="en-US" sz="2400" i="1" dirty="0" smtClean="0"/>
              <a:t> to find more interesting images –</a:t>
            </a:r>
            <a:br>
              <a:rPr lang="en-US" sz="2400" i="1" dirty="0" smtClean="0"/>
            </a:br>
            <a:r>
              <a:rPr lang="en-US" sz="1900" dirty="0" smtClean="0"/>
              <a:t>You can download your images, rename them </a:t>
            </a:r>
            <a:br>
              <a:rPr lang="en-US" sz="1900" dirty="0" smtClean="0"/>
            </a:br>
            <a:r>
              <a:rPr lang="en-US" sz="1900" dirty="0" smtClean="0"/>
              <a:t>and place them in the code/images folder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4724400" y="2133600"/>
            <a:ext cx="4248150" cy="1924050"/>
            <a:chOff x="4724400" y="2343150"/>
            <a:chExt cx="4248150" cy="1924050"/>
          </a:xfrm>
        </p:grpSpPr>
        <p:pic>
          <p:nvPicPr>
            <p:cNvPr id="5122" name="Picture 2" descr="Free Vector | Colorful food infographic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8500" y="2343150"/>
              <a:ext cx="1924050" cy="1924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" name="Straight Arrow Connector 4"/>
            <p:cNvCxnSpPr>
              <a:endCxn id="5122" idx="1"/>
            </p:cNvCxnSpPr>
            <p:nvPr/>
          </p:nvCxnSpPr>
          <p:spPr>
            <a:xfrm flipV="1">
              <a:off x="4724400" y="3305175"/>
              <a:ext cx="2324100" cy="27622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 rot="20033357">
            <a:off x="-140037" y="515547"/>
            <a:ext cx="2741426" cy="58757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EXAMPLE OF 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5232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Change the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Create a new program</a:t>
            </a:r>
          </a:p>
          <a:p>
            <a:pPr lvl="1"/>
            <a:r>
              <a:rPr lang="en-US" dirty="0" smtClean="0"/>
              <a:t>copy and paste all the code from </a:t>
            </a:r>
            <a:r>
              <a:rPr lang="en-US" dirty="0" smtClean="0">
                <a:solidFill>
                  <a:schemeClr val="tx2"/>
                </a:solidFill>
              </a:rPr>
              <a:t>example1_1.py</a:t>
            </a:r>
            <a:r>
              <a:rPr lang="en-US" dirty="0" smtClean="0"/>
              <a:t> </a:t>
            </a:r>
            <a:r>
              <a:rPr lang="en-US" dirty="0" smtClean="0"/>
              <a:t>into the new </a:t>
            </a:r>
            <a:r>
              <a:rPr lang="en-US" dirty="0" smtClean="0"/>
              <a:t>file</a:t>
            </a:r>
            <a:endParaRPr lang="en-US" dirty="0" smtClean="0"/>
          </a:p>
          <a:p>
            <a:pPr lvl="1"/>
            <a:r>
              <a:rPr lang="en-US" dirty="0" smtClean="0"/>
              <a:t>then save the new program </a:t>
            </a:r>
            <a:r>
              <a:rPr lang="en-US" dirty="0"/>
              <a:t>with name: </a:t>
            </a:r>
            <a:r>
              <a:rPr lang="en-US" b="1" dirty="0">
                <a:solidFill>
                  <a:schemeClr val="tx2"/>
                </a:solidFill>
              </a:rPr>
              <a:t>morecakes.py</a:t>
            </a: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Now:</a:t>
            </a:r>
            <a:r>
              <a:rPr lang="en-US" dirty="0" smtClean="0"/>
              <a:t> modify the program in </a:t>
            </a:r>
            <a:r>
              <a:rPr lang="en-US" b="1" dirty="0" smtClean="0">
                <a:solidFill>
                  <a:schemeClr val="tx2"/>
                </a:solidFill>
              </a:rPr>
              <a:t>morecakes.py</a:t>
            </a:r>
            <a:r>
              <a:rPr lang="en-US" dirty="0" smtClean="0"/>
              <a:t> so that:</a:t>
            </a:r>
          </a:p>
          <a:p>
            <a:pPr lvl="1"/>
            <a:r>
              <a:rPr lang="en-US" dirty="0" smtClean="0"/>
              <a:t>the 2 cakes are side by side, and with more space between them, like this: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And place another cake (repeat the first cake!) at another position on the screen. </a:t>
            </a:r>
            <a:r>
              <a:rPr lang="en-US" i="1" dirty="0" smtClean="0"/>
              <a:t>Can you place it in the center?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4360862"/>
            <a:ext cx="1120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06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What we could do next…?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417574"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Draw some images, wait for user to click (or a few moments), then show the same images but in different positions: animation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Draw in </a:t>
            </a:r>
            <a:r>
              <a:rPr lang="en-US" i="1" dirty="0"/>
              <a:t>random</a:t>
            </a:r>
            <a:r>
              <a:rPr lang="en-US" dirty="0"/>
              <a:t> </a:t>
            </a:r>
            <a:r>
              <a:rPr lang="en-US" dirty="0" smtClean="0"/>
              <a:t>positions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Draw sometimes an image, sometimes another one</a:t>
            </a:r>
          </a:p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A more complex example:</a:t>
            </a:r>
            <a:r>
              <a:rPr lang="en-US" dirty="0" smtClean="0"/>
              <a:t> compose parts of an </a:t>
            </a:r>
            <a:r>
              <a:rPr lang="en-US" dirty="0" err="1" smtClean="0"/>
              <a:t>infographic</a:t>
            </a:r>
            <a:r>
              <a:rPr lang="en-US" dirty="0" smtClean="0"/>
              <a:t>, then use random values to create a different </a:t>
            </a:r>
            <a:r>
              <a:rPr lang="en-US" dirty="0" err="1" smtClean="0"/>
              <a:t>infographic</a:t>
            </a:r>
            <a:r>
              <a:rPr lang="en-US" dirty="0" smtClean="0"/>
              <a:t> at every run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68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A. Draw </a:t>
            </a:r>
            <a:r>
              <a:rPr lang="en-US" dirty="0"/>
              <a:t>some images, </a:t>
            </a:r>
            <a:r>
              <a:rPr lang="en-US" dirty="0" smtClean="0"/>
              <a:t>wait, draw them moved: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Mu editor, load the program: </a:t>
            </a:r>
            <a:r>
              <a:rPr lang="en-US" dirty="0" smtClean="0">
                <a:solidFill>
                  <a:schemeClr val="tx2"/>
                </a:solidFill>
              </a:rPr>
              <a:t>example1_2.py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and </a:t>
            </a:r>
            <a:r>
              <a:rPr lang="en-US" b="1" dirty="0"/>
              <a:t>run it</a:t>
            </a:r>
            <a:r>
              <a:rPr lang="en-US" b="1" dirty="0" smtClean="0"/>
              <a:t>! </a:t>
            </a:r>
            <a:endParaRPr lang="en-US" i="1" dirty="0" smtClean="0"/>
          </a:p>
          <a:p>
            <a:endParaRPr lang="en-US" b="1" dirty="0" smtClean="0"/>
          </a:p>
          <a:p>
            <a:r>
              <a:rPr lang="en-US" b="1" dirty="0" smtClean="0"/>
              <a:t>Now read the code </a:t>
            </a:r>
            <a:r>
              <a:rPr lang="en-US" dirty="0" smtClean="0"/>
              <a:t>and try to see how the commands match the behavior of the program.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does the command </a:t>
            </a:r>
            <a:r>
              <a:rPr lang="en-US" b="1" dirty="0" smtClean="0">
                <a:solidFill>
                  <a:srgbClr val="FF0000"/>
                </a:solidFill>
              </a:rPr>
              <a:t>clear()</a:t>
            </a:r>
            <a:r>
              <a:rPr lang="en-US" dirty="0" smtClean="0">
                <a:solidFill>
                  <a:srgbClr val="FF0000"/>
                </a:solidFill>
              </a:rPr>
              <a:t> do?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And what does </a:t>
            </a:r>
            <a:r>
              <a:rPr lang="en-US" b="1" dirty="0" smtClean="0">
                <a:solidFill>
                  <a:srgbClr val="FF0000"/>
                </a:solidFill>
              </a:rPr>
              <a:t>wait(0.4)</a:t>
            </a:r>
            <a:r>
              <a:rPr lang="en-US" dirty="0" smtClean="0">
                <a:solidFill>
                  <a:srgbClr val="FF0000"/>
                </a:solidFill>
              </a:rPr>
              <a:t> do?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06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A. Change the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Create a new </a:t>
            </a:r>
            <a:r>
              <a:rPr lang="en-US" dirty="0" smtClean="0"/>
              <a:t>program, call it: </a:t>
            </a:r>
            <a:r>
              <a:rPr lang="en-US" dirty="0" smtClean="0">
                <a:solidFill>
                  <a:schemeClr val="tx2"/>
                </a:solidFill>
              </a:rPr>
              <a:t>animation.py </a:t>
            </a:r>
            <a:r>
              <a:rPr lang="en-US" dirty="0" smtClean="0"/>
              <a:t>and </a:t>
            </a:r>
            <a:r>
              <a:rPr lang="en-US" dirty="0" err="1" smtClean="0"/>
              <a:t>copy+paste</a:t>
            </a:r>
            <a:r>
              <a:rPr lang="en-US" dirty="0" smtClean="0"/>
              <a:t> the code from </a:t>
            </a:r>
            <a:r>
              <a:rPr lang="en-US" dirty="0" smtClean="0">
                <a:solidFill>
                  <a:schemeClr val="tx2"/>
                </a:solidFill>
              </a:rPr>
              <a:t>example1_2.py</a:t>
            </a:r>
            <a:r>
              <a:rPr lang="en-US" dirty="0" smtClean="0"/>
              <a:t> </a:t>
            </a:r>
            <a:r>
              <a:rPr lang="en-US" dirty="0" smtClean="0"/>
              <a:t>into your new program.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Now try to make the program to this: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Move the cake twice as it already does, but much slower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Add another step in the animation, so that the new cake appears at position 145,180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Change the cake image in the entire animation to be the </a:t>
            </a:r>
            <a:r>
              <a:rPr lang="en-US" dirty="0"/>
              <a:t>other cake: </a:t>
            </a:r>
            <a:r>
              <a:rPr lang="en-US" i="1" dirty="0"/>
              <a:t>cake2.png</a:t>
            </a:r>
            <a:r>
              <a:rPr lang="en-US" dirty="0"/>
              <a:t>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Add the text “</a:t>
            </a:r>
            <a:r>
              <a:rPr lang="en-US" dirty="0" err="1" smtClean="0"/>
              <a:t>Oishi</a:t>
            </a:r>
            <a:r>
              <a:rPr lang="en-US" dirty="0" smtClean="0"/>
              <a:t>!” below the cake, and make it move towards the right of the screen. The movement should be 10 pixels to the right at each new step of the animation.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68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B. Draw in random 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Load </a:t>
            </a:r>
            <a:r>
              <a:rPr lang="en-US" dirty="0"/>
              <a:t>the program: </a:t>
            </a:r>
            <a:r>
              <a:rPr lang="en-US" dirty="0" smtClean="0">
                <a:solidFill>
                  <a:schemeClr val="tx2"/>
                </a:solidFill>
              </a:rPr>
              <a:t>example1_3.py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and </a:t>
            </a:r>
            <a:r>
              <a:rPr lang="en-US" b="1" dirty="0"/>
              <a:t>run it! </a:t>
            </a:r>
            <a:endParaRPr lang="en-US" i="1" dirty="0"/>
          </a:p>
          <a:p>
            <a:endParaRPr lang="en-US" b="1" dirty="0"/>
          </a:p>
          <a:p>
            <a:r>
              <a:rPr lang="en-US" b="1" dirty="0"/>
              <a:t>Now read the code </a:t>
            </a:r>
            <a:r>
              <a:rPr lang="en-US" dirty="0"/>
              <a:t>and try to see how the commands match the behavior of the program.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What does the command </a:t>
            </a:r>
            <a:r>
              <a:rPr lang="en-US" b="1" dirty="0" err="1" smtClean="0">
                <a:solidFill>
                  <a:srgbClr val="FF0000"/>
                </a:solidFill>
              </a:rPr>
              <a:t>randint</a:t>
            </a:r>
            <a:r>
              <a:rPr lang="en-US" b="1" dirty="0" smtClean="0">
                <a:solidFill>
                  <a:srgbClr val="FF0000"/>
                </a:solidFill>
              </a:rPr>
              <a:t>(1,3)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do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What would be drawn, if we change the code to use </a:t>
            </a:r>
            <a:r>
              <a:rPr lang="en-US" b="1" dirty="0" err="1" smtClean="0">
                <a:solidFill>
                  <a:srgbClr val="FF0000"/>
                </a:solidFill>
              </a:rPr>
              <a:t>randint</a:t>
            </a:r>
            <a:r>
              <a:rPr lang="en-US" b="1" dirty="0" smtClean="0">
                <a:solidFill>
                  <a:srgbClr val="FF0000"/>
                </a:solidFill>
              </a:rPr>
              <a:t>(1,4) 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21365021">
            <a:off x="6502572" y="5766230"/>
            <a:ext cx="2403222" cy="830997"/>
            <a:chOff x="7424582" y="6019800"/>
            <a:chExt cx="2403222" cy="830997"/>
          </a:xfrm>
        </p:grpSpPr>
        <p:sp>
          <p:nvSpPr>
            <p:cNvPr id="5" name="TextBox 4"/>
            <p:cNvSpPr txBox="1"/>
            <p:nvPr/>
          </p:nvSpPr>
          <p:spPr>
            <a:xfrm>
              <a:off x="7424582" y="6019800"/>
              <a:ext cx="2403222" cy="83099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if</a:t>
              </a:r>
              <a:r>
                <a:rPr lang="en-US" sz="2400" dirty="0" smtClean="0"/>
                <a:t> </a:t>
              </a:r>
              <a:r>
                <a:rPr lang="en-US" sz="2400" i="1" u="sng" dirty="0" smtClean="0"/>
                <a:t>test</a:t>
              </a:r>
              <a:r>
                <a:rPr lang="en-US" sz="2400" i="1" dirty="0" smtClean="0"/>
                <a:t> </a:t>
              </a:r>
              <a:r>
                <a:rPr lang="en-US" sz="2400" dirty="0" smtClean="0"/>
                <a:t>:</a:t>
              </a:r>
              <a:br>
                <a:rPr lang="en-US" sz="2400" dirty="0" smtClean="0"/>
              </a:br>
              <a:r>
                <a:rPr lang="en-US" sz="2400" dirty="0" smtClean="0"/>
                <a:t>      </a:t>
              </a:r>
              <a:r>
                <a:rPr lang="en-US" sz="2400" b="1" dirty="0" smtClean="0">
                  <a:latin typeface="Bradley Hand ITC" pitchFamily="66" charset="0"/>
                </a:rPr>
                <a:t>do something</a:t>
              </a:r>
              <a:endParaRPr lang="en-US" sz="2400" b="1" dirty="0">
                <a:latin typeface="Bradley Hand ITC" pitchFamily="66" charset="0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7530643" y="6623456"/>
              <a:ext cx="335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55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B. Change the code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Create a new </a:t>
            </a:r>
            <a:r>
              <a:rPr lang="en-US" dirty="0" smtClean="0"/>
              <a:t>program, call it: </a:t>
            </a:r>
            <a:r>
              <a:rPr lang="en-US" dirty="0" smtClean="0">
                <a:solidFill>
                  <a:schemeClr val="tx2"/>
                </a:solidFill>
              </a:rPr>
              <a:t>jumparound.py </a:t>
            </a:r>
            <a:r>
              <a:rPr lang="en-US" dirty="0" smtClean="0"/>
              <a:t>and </a:t>
            </a:r>
            <a:r>
              <a:rPr lang="en-US" dirty="0" err="1" smtClean="0"/>
              <a:t>copy+paste</a:t>
            </a:r>
            <a:r>
              <a:rPr lang="en-US" dirty="0" smtClean="0"/>
              <a:t> the code from </a:t>
            </a:r>
            <a:r>
              <a:rPr lang="en-US" dirty="0" smtClean="0">
                <a:solidFill>
                  <a:schemeClr val="tx2"/>
                </a:solidFill>
              </a:rPr>
              <a:t>example1_3.py</a:t>
            </a:r>
            <a:r>
              <a:rPr lang="en-US" dirty="0" smtClean="0"/>
              <a:t> </a:t>
            </a:r>
            <a:r>
              <a:rPr lang="en-US" dirty="0" smtClean="0"/>
              <a:t>into your new program.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Now try these changes: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Change </a:t>
            </a:r>
            <a:r>
              <a:rPr lang="en-US" dirty="0" smtClean="0"/>
              <a:t>the position at which the cake.png image is drawn, by using </a:t>
            </a:r>
            <a:r>
              <a:rPr lang="en-US" b="1" dirty="0" err="1" smtClean="0"/>
              <a:t>randint</a:t>
            </a:r>
            <a:r>
              <a:rPr lang="en-US" b="1" dirty="0" smtClean="0"/>
              <a:t>(10,50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  <a:r>
              <a:rPr lang="en-US" dirty="0" smtClean="0"/>
              <a:t>for its X coordinate.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Run </a:t>
            </a:r>
            <a:r>
              <a:rPr lang="en-US" dirty="0" smtClean="0"/>
              <a:t>a few times to see the effect</a:t>
            </a:r>
            <a:r>
              <a:rPr lang="en-US" dirty="0" smtClean="0"/>
              <a:t>.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Try instead with </a:t>
            </a:r>
            <a:r>
              <a:rPr lang="en-US" b="1" dirty="0" err="1" smtClean="0"/>
              <a:t>randint</a:t>
            </a:r>
            <a:r>
              <a:rPr lang="en-US" b="1" dirty="0" smtClean="0"/>
              <a:t>(500,700)</a:t>
            </a:r>
            <a:r>
              <a:rPr lang="en-US" dirty="0" smtClean="0"/>
              <a:t>, and run to see the effect.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Create a second random number and </a:t>
            </a:r>
            <a:r>
              <a:rPr lang="en-US" dirty="0" smtClean="0"/>
              <a:t>use it for the Y coordinate. </a:t>
            </a:r>
            <a:r>
              <a:rPr lang="en-US" dirty="0" smtClean="0"/>
              <a:t>Run to see the effect of that on your cakes</a:t>
            </a:r>
            <a:r>
              <a:rPr lang="en-US" dirty="0" smtClean="0"/>
              <a:t>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126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dirty="0" smtClean="0"/>
              <a:t>C. </a:t>
            </a:r>
            <a:r>
              <a:rPr lang="en-US" dirty="0" smtClean="0"/>
              <a:t>Draw sometimes an image, sometimes another </a:t>
            </a:r>
            <a:r>
              <a:rPr lang="en-US" dirty="0"/>
              <a:t>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en-US" sz="2800" dirty="0"/>
              <a:t>Load the program: </a:t>
            </a:r>
            <a:r>
              <a:rPr lang="en-US" sz="2800" dirty="0" smtClean="0">
                <a:solidFill>
                  <a:schemeClr val="tx2"/>
                </a:solidFill>
              </a:rPr>
              <a:t>example1_4.py </a:t>
            </a:r>
            <a:r>
              <a:rPr lang="en-US" sz="2800" dirty="0" smtClean="0"/>
              <a:t>and </a:t>
            </a:r>
            <a:r>
              <a:rPr lang="en-US" sz="2800" b="1" dirty="0"/>
              <a:t>run </a:t>
            </a:r>
            <a:r>
              <a:rPr lang="en-US" sz="2800" b="1" dirty="0" smtClean="0"/>
              <a:t>it a couple of times! 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r>
              <a:rPr lang="en-US" sz="2800" b="1" dirty="0" smtClean="0"/>
              <a:t>Now </a:t>
            </a:r>
            <a:r>
              <a:rPr lang="en-US" sz="2800" b="1" dirty="0"/>
              <a:t>read the </a:t>
            </a:r>
            <a:r>
              <a:rPr lang="en-US" sz="2800" b="1" dirty="0" smtClean="0"/>
              <a:t>code</a:t>
            </a:r>
            <a:r>
              <a:rPr lang="en-US" sz="2800" dirty="0" smtClean="0"/>
              <a:t>…</a:t>
            </a:r>
            <a:endParaRPr lang="en-US" sz="2800" dirty="0"/>
          </a:p>
          <a:p>
            <a:pPr lvl="1"/>
            <a:r>
              <a:rPr lang="en-US" sz="2400" dirty="0">
                <a:solidFill>
                  <a:srgbClr val="FF0000"/>
                </a:solidFill>
              </a:rPr>
              <a:t>What does </a:t>
            </a:r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IF … </a:t>
            </a:r>
            <a:r>
              <a:rPr lang="en-US" sz="2400" dirty="0" smtClean="0">
                <a:solidFill>
                  <a:srgbClr val="FF0000"/>
                </a:solidFill>
              </a:rPr>
              <a:t>do?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Is it possible that the program draws both cakes?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What happens if the you type “banana” instead of “yes”?</a:t>
            </a:r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09600" y="2332892"/>
            <a:ext cx="8382000" cy="1111250"/>
            <a:chOff x="609600" y="2209800"/>
            <a:chExt cx="8382000" cy="11112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2209800"/>
              <a:ext cx="6578600" cy="1111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" name="Straight Arrow Connector 4"/>
            <p:cNvCxnSpPr>
              <a:stCxn id="6" idx="1"/>
            </p:cNvCxnSpPr>
            <p:nvPr/>
          </p:nvCxnSpPr>
          <p:spPr>
            <a:xfrm flipH="1">
              <a:off x="5334000" y="2594064"/>
              <a:ext cx="2255230" cy="30153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 rot="817353">
              <a:off x="7569223" y="2438400"/>
              <a:ext cx="1422377" cy="64633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Type your</a:t>
              </a:r>
              <a:br>
                <a:rPr lang="en-US" dirty="0" smtClean="0"/>
              </a:br>
              <a:r>
                <a:rPr lang="en-US" dirty="0" smtClean="0"/>
                <a:t>answer here!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21365021">
            <a:off x="3454573" y="5567500"/>
            <a:ext cx="2403222" cy="830997"/>
            <a:chOff x="7424582" y="6019800"/>
            <a:chExt cx="2403222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7424582" y="6019800"/>
              <a:ext cx="2403222" cy="83099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if</a:t>
              </a:r>
              <a:r>
                <a:rPr lang="en-US" sz="2400" dirty="0" smtClean="0"/>
                <a:t> </a:t>
              </a:r>
              <a:r>
                <a:rPr lang="en-US" sz="2400" i="1" u="sng" dirty="0" smtClean="0"/>
                <a:t>test</a:t>
              </a:r>
              <a:r>
                <a:rPr lang="en-US" sz="2400" i="1" dirty="0" smtClean="0"/>
                <a:t> </a:t>
              </a:r>
              <a:r>
                <a:rPr lang="en-US" sz="2400" dirty="0" smtClean="0"/>
                <a:t>:</a:t>
              </a:r>
              <a:br>
                <a:rPr lang="en-US" sz="2400" dirty="0" smtClean="0"/>
              </a:br>
              <a:r>
                <a:rPr lang="en-US" sz="2400" dirty="0" smtClean="0"/>
                <a:t>      </a:t>
              </a:r>
              <a:r>
                <a:rPr lang="en-US" sz="2400" b="1" dirty="0" smtClean="0">
                  <a:latin typeface="Bradley Hand ITC" pitchFamily="66" charset="0"/>
                </a:rPr>
                <a:t>do something</a:t>
              </a:r>
              <a:endParaRPr lang="en-US" sz="2400" b="1" dirty="0">
                <a:latin typeface="Bradley Hand ITC" pitchFamily="66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7530643" y="6623456"/>
              <a:ext cx="335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72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701</Words>
  <Application>Microsoft Office PowerPoint</Application>
  <PresentationFormat>On-screen Show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And now: let’s draw some images</vt:lpstr>
      <vt:lpstr>…</vt:lpstr>
      <vt:lpstr>Change the code</vt:lpstr>
      <vt:lpstr>What we could do next…?</vt:lpstr>
      <vt:lpstr>A. Draw some images, wait, draw them moved: animation</vt:lpstr>
      <vt:lpstr>A. Change the code</vt:lpstr>
      <vt:lpstr>B. Draw in random positions</vt:lpstr>
      <vt:lpstr>B. Change the code</vt:lpstr>
      <vt:lpstr>C. Draw sometimes an image, sometimes another one</vt:lpstr>
      <vt:lpstr>C. Change the code</vt:lpstr>
      <vt:lpstr>D. Compose an infographic</vt:lpstr>
      <vt:lpstr>D. Change the code</vt:lpstr>
      <vt:lpstr>Task (for next lecture)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module (part 1 of 4)</dc:title>
  <dc:creator>andrea</dc:creator>
  <cp:lastModifiedBy>andrea</cp:lastModifiedBy>
  <cp:revision>482</cp:revision>
  <dcterms:created xsi:type="dcterms:W3CDTF">2006-08-16T00:00:00Z</dcterms:created>
  <dcterms:modified xsi:type="dcterms:W3CDTF">2022-12-08T22:18:08Z</dcterms:modified>
</cp:coreProperties>
</file>